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38"/>
  </p:notesMasterIdLst>
  <p:handoutMasterIdLst>
    <p:handoutMasterId r:id="rId39"/>
  </p:handoutMasterIdLst>
  <p:sldIdLst>
    <p:sldId id="436" r:id="rId2"/>
    <p:sldId id="654" r:id="rId3"/>
    <p:sldId id="627" r:id="rId4"/>
    <p:sldId id="751" r:id="rId5"/>
    <p:sldId id="870" r:id="rId6"/>
    <p:sldId id="872" r:id="rId7"/>
    <p:sldId id="876" r:id="rId8"/>
    <p:sldId id="885" r:id="rId9"/>
    <p:sldId id="877" r:id="rId10"/>
    <p:sldId id="880" r:id="rId11"/>
    <p:sldId id="878" r:id="rId12"/>
    <p:sldId id="881" r:id="rId13"/>
    <p:sldId id="882" r:id="rId14"/>
    <p:sldId id="883" r:id="rId15"/>
    <p:sldId id="886" r:id="rId16"/>
    <p:sldId id="888" r:id="rId17"/>
    <p:sldId id="918" r:id="rId18"/>
    <p:sldId id="895" r:id="rId19"/>
    <p:sldId id="896" r:id="rId20"/>
    <p:sldId id="897" r:id="rId21"/>
    <p:sldId id="898" r:id="rId22"/>
    <p:sldId id="899" r:id="rId23"/>
    <p:sldId id="900" r:id="rId24"/>
    <p:sldId id="919" r:id="rId25"/>
    <p:sldId id="889" r:id="rId26"/>
    <p:sldId id="890" r:id="rId27"/>
    <p:sldId id="891" r:id="rId28"/>
    <p:sldId id="906" r:id="rId29"/>
    <p:sldId id="907" r:id="rId30"/>
    <p:sldId id="908" r:id="rId31"/>
    <p:sldId id="892" r:id="rId32"/>
    <p:sldId id="903" r:id="rId33"/>
    <p:sldId id="911" r:id="rId34"/>
    <p:sldId id="912" r:id="rId35"/>
    <p:sldId id="914" r:id="rId36"/>
    <p:sldId id="265" r:id="rId37"/>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0000"/>
    <a:srgbClr val="00195A"/>
    <a:srgbClr val="0F46A7"/>
    <a:srgbClr val="970A82"/>
    <a:srgbClr val="FF3399"/>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01" autoAdjust="0"/>
    <p:restoredTop sz="94721"/>
  </p:normalViewPr>
  <p:slideViewPr>
    <p:cSldViewPr snapToGrid="0" showGuides="1">
      <p:cViewPr varScale="1">
        <p:scale>
          <a:sx n="61" d="100"/>
          <a:sy n="61" d="100"/>
        </p:scale>
        <p:origin x="939" y="21"/>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eira, Andre" userId="da84814e-c14e-4eca-a079-85e908a7fce8" providerId="ADAL" clId="{F6F4ECE3-6D83-4083-9590-2C05728E0447}"/>
    <pc:docChg chg="custSel delSld modSld">
      <pc:chgData name="Silveira, Andre" userId="da84814e-c14e-4eca-a079-85e908a7fce8" providerId="ADAL" clId="{F6F4ECE3-6D83-4083-9590-2C05728E0447}" dt="2020-02-13T14:52:08.757" v="288" actId="2696"/>
      <pc:docMkLst>
        <pc:docMk/>
      </pc:docMkLst>
      <pc:sldChg chg="modSp del">
        <pc:chgData name="Silveira, Andre" userId="da84814e-c14e-4eca-a079-85e908a7fce8" providerId="ADAL" clId="{F6F4ECE3-6D83-4083-9590-2C05728E0447}" dt="2020-02-13T14:52:08.757" v="288" actId="2696"/>
        <pc:sldMkLst>
          <pc:docMk/>
          <pc:sldMk cId="2834074278" sldId="317"/>
        </pc:sldMkLst>
        <pc:spChg chg="mod">
          <ac:chgData name="Silveira, Andre" userId="da84814e-c14e-4eca-a079-85e908a7fce8" providerId="ADAL" clId="{F6F4ECE3-6D83-4083-9590-2C05728E0447}" dt="2020-02-11T13:00:14.252" v="241" actId="20577"/>
          <ac:spMkLst>
            <pc:docMk/>
            <pc:sldMk cId="2834074278" sldId="317"/>
            <ac:spMk id="64513" creationId="{00000000-0000-0000-0000-000000000000}"/>
          </ac:spMkLst>
        </pc:spChg>
      </pc:sldChg>
      <pc:sldChg chg="modSp">
        <pc:chgData name="Silveira, Andre" userId="da84814e-c14e-4eca-a079-85e908a7fce8" providerId="ADAL" clId="{F6F4ECE3-6D83-4083-9590-2C05728E0447}" dt="2020-02-11T12:47:31.766" v="141" actId="20577"/>
        <pc:sldMkLst>
          <pc:docMk/>
          <pc:sldMk cId="3207784688" sldId="436"/>
        </pc:sldMkLst>
        <pc:spChg chg="mod">
          <ac:chgData name="Silveira, Andre" userId="da84814e-c14e-4eca-a079-85e908a7fce8" providerId="ADAL" clId="{F6F4ECE3-6D83-4083-9590-2C05728E0447}" dt="2020-02-11T12:47:31.766" v="141" actId="20577"/>
          <ac:spMkLst>
            <pc:docMk/>
            <pc:sldMk cId="3207784688" sldId="436"/>
            <ac:spMk id="8" creationId="{00000000-0000-0000-0000-000000000000}"/>
          </ac:spMkLst>
        </pc:spChg>
      </pc:sldChg>
      <pc:sldChg chg="modSp">
        <pc:chgData name="Silveira, Andre" userId="da84814e-c14e-4eca-a079-85e908a7fce8" providerId="ADAL" clId="{F6F4ECE3-6D83-4083-9590-2C05728E0447}" dt="2020-02-11T13:00:26.467" v="253" actId="6549"/>
        <pc:sldMkLst>
          <pc:docMk/>
          <pc:sldMk cId="1120483678" sldId="627"/>
        </pc:sldMkLst>
        <pc:spChg chg="mod">
          <ac:chgData name="Silveira, Andre" userId="da84814e-c14e-4eca-a079-85e908a7fce8" providerId="ADAL" clId="{F6F4ECE3-6D83-4083-9590-2C05728E0447}" dt="2020-02-11T13:00:26.467" v="253" actId="6549"/>
          <ac:spMkLst>
            <pc:docMk/>
            <pc:sldMk cId="1120483678" sldId="627"/>
            <ac:spMk id="3" creationId="{7429D39D-8C47-4005-900B-63C157B80400}"/>
          </ac:spMkLst>
        </pc:spChg>
      </pc:sldChg>
      <pc:sldChg chg="modSp">
        <pc:chgData name="Silveira, Andre" userId="da84814e-c14e-4eca-a079-85e908a7fce8" providerId="ADAL" clId="{F6F4ECE3-6D83-4083-9590-2C05728E0447}" dt="2020-02-11T13:09:12.592" v="280" actId="20577"/>
        <pc:sldMkLst>
          <pc:docMk/>
          <pc:sldMk cId="1921248511" sldId="751"/>
        </pc:sldMkLst>
        <pc:spChg chg="mod">
          <ac:chgData name="Silveira, Andre" userId="da84814e-c14e-4eca-a079-85e908a7fce8" providerId="ADAL" clId="{F6F4ECE3-6D83-4083-9590-2C05728E0447}" dt="2020-02-11T13:09:12.592" v="280" actId="20577"/>
          <ac:spMkLst>
            <pc:docMk/>
            <pc:sldMk cId="1921248511" sldId="751"/>
            <ac:spMk id="2" creationId="{2CA78AD9-5BDC-414D-B3AA-A71BE4DF5A5E}"/>
          </ac:spMkLst>
        </pc:spChg>
      </pc:sldChg>
      <pc:sldChg chg="modSp">
        <pc:chgData name="Silveira, Andre" userId="da84814e-c14e-4eca-a079-85e908a7fce8" providerId="ADAL" clId="{F6F4ECE3-6D83-4083-9590-2C05728E0447}" dt="2020-02-11T12:49:31.876" v="165" actId="20577"/>
        <pc:sldMkLst>
          <pc:docMk/>
          <pc:sldMk cId="3752721261" sldId="870"/>
        </pc:sldMkLst>
        <pc:spChg chg="mod">
          <ac:chgData name="Silveira, Andre" userId="da84814e-c14e-4eca-a079-85e908a7fce8" providerId="ADAL" clId="{F6F4ECE3-6D83-4083-9590-2C05728E0447}" dt="2020-02-11T12:49:31.876" v="165" actId="20577"/>
          <ac:spMkLst>
            <pc:docMk/>
            <pc:sldMk cId="3752721261" sldId="870"/>
            <ac:spMk id="3" creationId="{00000000-0000-0000-0000-000000000000}"/>
          </ac:spMkLst>
        </pc:spChg>
      </pc:sldChg>
      <pc:sldChg chg="modSp">
        <pc:chgData name="Silveira, Andre" userId="da84814e-c14e-4eca-a079-85e908a7fce8" providerId="ADAL" clId="{F6F4ECE3-6D83-4083-9590-2C05728E0447}" dt="2020-02-11T13:29:58.376" v="285" actId="20577"/>
        <pc:sldMkLst>
          <pc:docMk/>
          <pc:sldMk cId="3137311306" sldId="880"/>
        </pc:sldMkLst>
        <pc:spChg chg="mod">
          <ac:chgData name="Silveira, Andre" userId="da84814e-c14e-4eca-a079-85e908a7fce8" providerId="ADAL" clId="{F6F4ECE3-6D83-4083-9590-2C05728E0447}" dt="2020-02-11T13:29:58.376" v="285" actId="20577"/>
          <ac:spMkLst>
            <pc:docMk/>
            <pc:sldMk cId="3137311306" sldId="880"/>
            <ac:spMk id="2" creationId="{938C5AC6-6623-444E-9CD2-9DDA9C14031B}"/>
          </ac:spMkLst>
        </pc:spChg>
      </pc:sldChg>
      <pc:sldChg chg="modSp">
        <pc:chgData name="Silveira, Andre" userId="da84814e-c14e-4eca-a079-85e908a7fce8" providerId="ADAL" clId="{F6F4ECE3-6D83-4083-9590-2C05728E0447}" dt="2020-02-11T12:57:05.729" v="232" actId="20577"/>
        <pc:sldMkLst>
          <pc:docMk/>
          <pc:sldMk cId="3168660259" sldId="914"/>
        </pc:sldMkLst>
        <pc:spChg chg="mod">
          <ac:chgData name="Silveira, Andre" userId="da84814e-c14e-4eca-a079-85e908a7fce8" providerId="ADAL" clId="{F6F4ECE3-6D83-4083-9590-2C05728E0447}" dt="2020-02-11T12:57:05.729" v="232" actId="20577"/>
          <ac:spMkLst>
            <pc:docMk/>
            <pc:sldMk cId="3168660259" sldId="914"/>
            <ac:spMk id="7" creationId="{B4D81818-D7D1-144F-AFB6-5F8EC408EEE1}"/>
          </ac:spMkLst>
        </pc:spChg>
      </pc:sldChg>
      <pc:sldChg chg="modSp">
        <pc:chgData name="Silveira, Andre" userId="da84814e-c14e-4eca-a079-85e908a7fce8" providerId="ADAL" clId="{F6F4ECE3-6D83-4083-9590-2C05728E0447}" dt="2020-02-11T14:14:30.683" v="286" actId="1076"/>
        <pc:sldMkLst>
          <pc:docMk/>
          <pc:sldMk cId="1679979923" sldId="918"/>
        </pc:sldMkLst>
        <pc:spChg chg="mod">
          <ac:chgData name="Silveira, Andre" userId="da84814e-c14e-4eca-a079-85e908a7fce8" providerId="ADAL" clId="{F6F4ECE3-6D83-4083-9590-2C05728E0447}" dt="2020-02-11T14:14:30.683" v="286" actId="1076"/>
          <ac:spMkLst>
            <pc:docMk/>
            <pc:sldMk cId="1679979923" sldId="918"/>
            <ac:spMk id="7" creationId="{B4D81818-D7D1-144F-AFB6-5F8EC408EEE1}"/>
          </ac:spMkLst>
        </pc:spChg>
      </pc:sldChg>
      <pc:sldChg chg="modSp">
        <pc:chgData name="Silveira, Andre" userId="da84814e-c14e-4eca-a079-85e908a7fce8" providerId="ADAL" clId="{F6F4ECE3-6D83-4083-9590-2C05728E0447}" dt="2020-02-11T14:20:03.795" v="287" actId="1076"/>
        <pc:sldMkLst>
          <pc:docMk/>
          <pc:sldMk cId="4243595548" sldId="919"/>
        </pc:sldMkLst>
        <pc:spChg chg="mod">
          <ac:chgData name="Silveira, Andre" userId="da84814e-c14e-4eca-a079-85e908a7fce8" providerId="ADAL" clId="{F6F4ECE3-6D83-4083-9590-2C05728E0447}" dt="2020-02-11T14:20:03.795" v="287" actId="1076"/>
          <ac:spMkLst>
            <pc:docMk/>
            <pc:sldMk cId="4243595548" sldId="919"/>
            <ac:spMk id="7" creationId="{B4D81818-D7D1-144F-AFB6-5F8EC408EEE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2535800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889689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36</a:t>
            </a:fld>
            <a:endParaRPr lang="de-DE" dirty="0"/>
          </a:p>
        </p:txBody>
      </p:sp>
      <p:sp>
        <p:nvSpPr>
          <p:cNvPr id="6" name="Slide Image Placeholder 5"/>
          <p:cNvSpPr>
            <a:spLocks noGrp="1" noRot="1" noChangeAspect="1"/>
          </p:cNvSpPr>
          <p:nvPr>
            <p:ph type="sldImg"/>
          </p:nvPr>
        </p:nvSpPr>
        <p:spPr>
          <a:xfrm>
            <a:off x="269875" y="665163"/>
            <a:ext cx="6257925" cy="3519487"/>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www.sap.com/corporate/de/legal/copyright.html"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germany/registration/contact.html" TargetMode="External"/><Relationship Id="rId9" Type="http://schemas.openxmlformats.org/officeDocument/2006/relationships/hyperlink" Target="https://twitter.com/sap"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1628000"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dirty="0"/>
              <a:t>Click to insert title image or illustration</a:t>
            </a:r>
          </a:p>
        </p:txBody>
      </p:sp>
    </p:spTree>
    <p:extLst>
      <p:ext uri="{BB962C8B-B14F-4D97-AF65-F5344CB8AC3E}">
        <p14:creationId xmlns:p14="http://schemas.microsoft.com/office/powerpoint/2010/main" val="2452717617"/>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 blue">
    <p:bg>
      <p:bgPr>
        <a:solidFill>
          <a:srgbClr val="00195A"/>
        </a:solidFill>
        <a:effectLst/>
      </p:bgPr>
    </p:bg>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97318721"/>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rgbClr val="00195A"/>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3647991447"/>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1" name="SAP Logo" descr="SAP Logo" title="SAP Logo">
            <a:extLst>
              <a:ext uri="{FF2B5EF4-FFF2-40B4-BE49-F238E27FC236}">
                <a16:creationId xmlns:a16="http://schemas.microsoft.com/office/drawing/2014/main" id="{6F2859FE-B410-4A33-8F65-BF8D846379ED}"/>
              </a:ext>
            </a:extLst>
          </p:cNvPr>
          <p:cNvPicPr>
            <a:picLocks noChangeAspect="1"/>
          </p:cNvPicPr>
          <p:nvPr userDrawn="1"/>
        </p:nvPicPr>
        <p:blipFill>
          <a:blip r:embed="rId2"/>
          <a:stretch>
            <a:fillRect/>
          </a:stretch>
        </p:blipFill>
        <p:spPr>
          <a:xfrm>
            <a:off x="9950552" y="6217668"/>
            <a:ext cx="1963636" cy="360000"/>
          </a:xfrm>
          <a:prstGeom prst="rect">
            <a:avLst/>
          </a:prstGeom>
        </p:spPr>
      </p:pic>
    </p:spTree>
    <p:extLst>
      <p:ext uri="{BB962C8B-B14F-4D97-AF65-F5344CB8AC3E}">
        <p14:creationId xmlns:p14="http://schemas.microsoft.com/office/powerpoint/2010/main" val="1982410628"/>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7506" userDrawn="1">
          <p15:clr>
            <a:srgbClr val="FBAE40"/>
          </p15:clr>
        </p15:guide>
        <p15:guide id="7" orient="horz" pos="414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masterClrMapping/>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4"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5"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6"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www.sap.com/corporate/de/legal/copyright.html</a:t>
            </a:r>
            <a:r>
              <a:rPr lang="de-DE" sz="800" kern="1200" noProof="0" dirty="0">
                <a:solidFill>
                  <a:schemeClr val="tx1"/>
                </a:solidFill>
                <a:effectLst/>
                <a:latin typeface="Arial"/>
                <a:ea typeface="+mn-ea"/>
                <a:cs typeface="+mn-cs"/>
              </a:rPr>
              <a:t>.</a:t>
            </a:r>
          </a:p>
        </p:txBody>
      </p:sp>
      <p:sp>
        <p:nvSpPr>
          <p:cNvPr id="16"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2"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3"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4"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5"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rgbClr val="00195A"/>
        </a:solidFill>
        <a:effectLst/>
      </p:bgPr>
    </p:bg>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921891469"/>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8" r:id="rId8"/>
    <p:sldLayoutId id="2147483774" r:id="rId9"/>
    <p:sldLayoutId id="2147483779" r:id="rId10"/>
    <p:sldLayoutId id="2147483745" r:id="rId11"/>
    <p:sldLayoutId id="2147483760" r:id="rId12"/>
    <p:sldLayoutId id="2147483768" r:id="rId13"/>
    <p:sldLayoutId id="2147483769" r:id="rId14"/>
    <p:sldLayoutId id="2147483770" r:id="rId15"/>
    <p:sldLayoutId id="2147483744" r:id="rId16"/>
    <p:sldLayoutId id="2147483780" r:id="rId17"/>
    <p:sldLayoutId id="2147483757" r:id="rId18"/>
    <p:sldLayoutId id="2147483748" r:id="rId19"/>
    <p:sldLayoutId id="2147483771" r:id="rId20"/>
    <p:sldLayoutId id="2147483763" r:id="rId21"/>
    <p:sldLayoutId id="2147483751" r:id="rId22"/>
    <p:sldLayoutId id="2147483756" r:id="rId23"/>
    <p:sldLayoutId id="2147483740" r:id="rId24"/>
    <p:sldLayoutId id="2147483754" r:id="rId25"/>
    <p:sldLayoutId id="2147483755"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help.sap.com/viewer/fc5ace7a367c434190a8047881f92ed8/2.0.04/enUS/4c1652b4bf39481db9c6b52f6b43a377.html"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itle Image Placeholder">
            <a:extLst>
              <a:ext uri="{FF2B5EF4-FFF2-40B4-BE49-F238E27FC236}">
                <a16:creationId xmlns:a16="http://schemas.microsoft.com/office/drawing/2014/main" id="{07F23390-7783-43B6-848D-3300D02488FB}"/>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l="61" r="61"/>
          <a:stretch/>
        </p:blipFill>
        <p:spPr>
          <a:prstGeom prst="rect">
            <a:avLst/>
          </a:prstGeom>
        </p:spPr>
      </p:pic>
      <p:sp>
        <p:nvSpPr>
          <p:cNvPr id="8" name="Presentation Title"/>
          <p:cNvSpPr>
            <a:spLocks noGrp="1"/>
          </p:cNvSpPr>
          <p:nvPr>
            <p:ph type="title"/>
          </p:nvPr>
        </p:nvSpPr>
        <p:spPr/>
        <p:txBody>
          <a:bodyPr/>
          <a:lstStyle/>
          <a:p>
            <a:r>
              <a:rPr lang="en-US" dirty="0"/>
              <a:t>HACKATHON – SAC &amp; B1</a:t>
            </a:r>
            <a:br>
              <a:rPr lang="en-US" dirty="0"/>
            </a:br>
            <a:r>
              <a:rPr lang="en-US" dirty="0"/>
              <a:t>Creating Calculation Views in SAP HANA</a:t>
            </a:r>
            <a:br>
              <a:rPr lang="en-US" dirty="0"/>
            </a:br>
            <a:endParaRPr lang="de-DE" dirty="0">
              <a:solidFill>
                <a:schemeClr val="accent1"/>
              </a:solidFill>
            </a:endParaRPr>
          </a:p>
        </p:txBody>
      </p:sp>
    </p:spTree>
    <p:extLst>
      <p:ext uri="{BB962C8B-B14F-4D97-AF65-F5344CB8AC3E}">
        <p14:creationId xmlns:p14="http://schemas.microsoft.com/office/powerpoint/2010/main" val="3207784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94B3F4-A0C9-494C-98E2-61468A4032B0}"/>
              </a:ext>
            </a:extLst>
          </p:cNvPr>
          <p:cNvSpPr>
            <a:spLocks noGrp="1"/>
          </p:cNvSpPr>
          <p:nvPr>
            <p:ph type="title"/>
          </p:nvPr>
        </p:nvSpPr>
        <p:spPr>
          <a:xfrm>
            <a:off x="504001" y="504000"/>
            <a:ext cx="11186476" cy="369332"/>
          </a:xfrm>
        </p:spPr>
        <p:txBody>
          <a:bodyPr/>
          <a:lstStyle/>
          <a:p>
            <a:r>
              <a:rPr lang="en-US" dirty="0"/>
              <a:t>Context</a:t>
            </a:r>
          </a:p>
        </p:txBody>
      </p:sp>
      <p:sp>
        <p:nvSpPr>
          <p:cNvPr id="2" name="Retângulo 1">
            <a:extLst>
              <a:ext uri="{FF2B5EF4-FFF2-40B4-BE49-F238E27FC236}">
                <a16:creationId xmlns:a16="http://schemas.microsoft.com/office/drawing/2014/main" id="{938C5AC6-6623-444E-9CD2-9DDA9C14031B}"/>
              </a:ext>
            </a:extLst>
          </p:cNvPr>
          <p:cNvSpPr/>
          <p:nvPr/>
        </p:nvSpPr>
        <p:spPr>
          <a:xfrm>
            <a:off x="6783859" y="1248968"/>
            <a:ext cx="5092572" cy="3323987"/>
          </a:xfrm>
          <a:prstGeom prst="rect">
            <a:avLst/>
          </a:prstGeom>
        </p:spPr>
        <p:txBody>
          <a:bodyPr wrap="square">
            <a:spAutoFit/>
          </a:bodyPr>
          <a:lstStyle/>
          <a:p>
            <a:r>
              <a:rPr lang="pt-BR" dirty="0">
                <a:solidFill>
                  <a:schemeClr val="accent1">
                    <a:lumMod val="60000"/>
                    <a:lumOff val="40000"/>
                  </a:schemeClr>
                </a:solidFill>
                <a:latin typeface="Benton Sans" panose="02000503000000020004" pitchFamily="2" charset="0"/>
              </a:rPr>
              <a:t>Star </a:t>
            </a:r>
            <a:r>
              <a:rPr lang="pt-BR" dirty="0" err="1">
                <a:solidFill>
                  <a:schemeClr val="accent1">
                    <a:lumMod val="60000"/>
                    <a:lumOff val="40000"/>
                  </a:schemeClr>
                </a:solidFill>
                <a:latin typeface="Benton Sans" panose="02000503000000020004" pitchFamily="2" charset="0"/>
              </a:rPr>
              <a:t>joins</a:t>
            </a:r>
            <a:r>
              <a:rPr lang="pt-BR" dirty="0">
                <a:solidFill>
                  <a:schemeClr val="accent1">
                    <a:lumMod val="60000"/>
                    <a:lumOff val="40000"/>
                  </a:schemeClr>
                </a:solidFill>
                <a:latin typeface="Benton Sans" panose="02000503000000020004" pitchFamily="2" charset="0"/>
              </a:rPr>
              <a:t> </a:t>
            </a:r>
            <a:r>
              <a:rPr lang="pt-BR" dirty="0">
                <a:latin typeface="Benton Sans" panose="02000503000000020004" pitchFamily="2" charset="0"/>
              </a:rPr>
              <a:t>in </a:t>
            </a:r>
            <a:r>
              <a:rPr lang="pt-BR" dirty="0" err="1">
                <a:latin typeface="Benton Sans" panose="02000503000000020004" pitchFamily="2" charset="0"/>
              </a:rPr>
              <a:t>calculation</a:t>
            </a:r>
            <a:r>
              <a:rPr lang="pt-BR" dirty="0">
                <a:latin typeface="Benton Sans" panose="02000503000000020004" pitchFamily="2" charset="0"/>
              </a:rPr>
              <a:t> </a:t>
            </a:r>
            <a:r>
              <a:rPr lang="pt-BR" dirty="0" err="1">
                <a:latin typeface="Benton Sans" panose="02000503000000020004" pitchFamily="2" charset="0"/>
              </a:rPr>
              <a:t>views</a:t>
            </a:r>
            <a:r>
              <a:rPr lang="pt-BR" dirty="0">
                <a:latin typeface="Benton Sans" panose="02000503000000020004" pitchFamily="2" charset="0"/>
              </a:rPr>
              <a:t> help </a:t>
            </a:r>
            <a:r>
              <a:rPr lang="pt-BR" dirty="0" err="1">
                <a:latin typeface="Benton Sans" panose="02000503000000020004" pitchFamily="2" charset="0"/>
              </a:rPr>
              <a:t>you</a:t>
            </a:r>
            <a:r>
              <a:rPr lang="pt-BR" dirty="0">
                <a:latin typeface="Benton Sans" panose="02000503000000020004" pitchFamily="2" charset="0"/>
              </a:rPr>
              <a:t> </a:t>
            </a:r>
            <a:r>
              <a:rPr lang="pt-BR" dirty="0" err="1">
                <a:latin typeface="Benton Sans" panose="02000503000000020004" pitchFamily="2" charset="0"/>
              </a:rPr>
              <a:t>to</a:t>
            </a:r>
            <a:r>
              <a:rPr lang="pt-BR" dirty="0">
                <a:latin typeface="Benton Sans" panose="02000503000000020004" pitchFamily="2" charset="0"/>
              </a:rPr>
              <a:t> </a:t>
            </a:r>
            <a:r>
              <a:rPr lang="pt-BR" dirty="0" err="1">
                <a:latin typeface="Benton Sans" panose="02000503000000020004" pitchFamily="2" charset="0"/>
              </a:rPr>
              <a:t>join</a:t>
            </a:r>
            <a:r>
              <a:rPr lang="pt-BR" dirty="0">
                <a:latin typeface="Benton Sans" panose="02000503000000020004" pitchFamily="2" charset="0"/>
              </a:rPr>
              <a:t> a </a:t>
            </a:r>
            <a:r>
              <a:rPr lang="pt-BR" dirty="0" err="1">
                <a:latin typeface="Benton Sans" panose="02000503000000020004" pitchFamily="2" charset="0"/>
              </a:rPr>
              <a:t>fact</a:t>
            </a:r>
            <a:r>
              <a:rPr lang="pt-BR" dirty="0">
                <a:latin typeface="Benton Sans" panose="02000503000000020004" pitchFamily="2" charset="0"/>
              </a:rPr>
              <a:t> </a:t>
            </a:r>
            <a:r>
              <a:rPr lang="pt-BR" dirty="0" err="1">
                <a:latin typeface="Benton Sans" panose="02000503000000020004" pitchFamily="2" charset="0"/>
              </a:rPr>
              <a:t>table</a:t>
            </a:r>
            <a:r>
              <a:rPr lang="pt-BR" dirty="0">
                <a:latin typeface="Benton Sans" panose="02000503000000020004" pitchFamily="2" charset="0"/>
              </a:rPr>
              <a:t> </a:t>
            </a:r>
            <a:r>
              <a:rPr lang="pt-BR" dirty="0" err="1">
                <a:latin typeface="Benton Sans" panose="02000503000000020004" pitchFamily="2" charset="0"/>
              </a:rPr>
              <a:t>with</a:t>
            </a:r>
            <a:r>
              <a:rPr lang="pt-BR" dirty="0">
                <a:latin typeface="Benton Sans" panose="02000503000000020004" pitchFamily="2" charset="0"/>
              </a:rPr>
              <a:t> dimensional data. </a:t>
            </a:r>
          </a:p>
          <a:p>
            <a:endParaRPr lang="pt-BR" dirty="0">
              <a:latin typeface="Benton Sans" panose="02000503000000020004" pitchFamily="2" charset="0"/>
            </a:endParaRPr>
          </a:p>
          <a:p>
            <a:r>
              <a:rPr lang="pt-BR" dirty="0">
                <a:latin typeface="Benton Sans" panose="02000503000000020004" pitchFamily="2" charset="0"/>
              </a:rPr>
              <a:t>The </a:t>
            </a:r>
            <a:r>
              <a:rPr lang="pt-BR" dirty="0" err="1">
                <a:solidFill>
                  <a:schemeClr val="accent1">
                    <a:lumMod val="60000"/>
                    <a:lumOff val="40000"/>
                  </a:schemeClr>
                </a:solidFill>
                <a:latin typeface="Benton Sans" panose="02000503000000020004" pitchFamily="2" charset="0"/>
              </a:rPr>
              <a:t>fact</a:t>
            </a:r>
            <a:r>
              <a:rPr lang="pt-BR" dirty="0">
                <a:solidFill>
                  <a:schemeClr val="accent1">
                    <a:lumMod val="60000"/>
                    <a:lumOff val="40000"/>
                  </a:schemeClr>
                </a:solidFill>
                <a:latin typeface="Benton Sans" panose="02000503000000020004" pitchFamily="2" charset="0"/>
              </a:rPr>
              <a:t> </a:t>
            </a:r>
            <a:r>
              <a:rPr lang="pt-BR" dirty="0" err="1">
                <a:solidFill>
                  <a:schemeClr val="accent1">
                    <a:lumMod val="60000"/>
                    <a:lumOff val="40000"/>
                  </a:schemeClr>
                </a:solidFill>
                <a:latin typeface="Benton Sans" panose="02000503000000020004" pitchFamily="2" charset="0"/>
              </a:rPr>
              <a:t>table</a:t>
            </a:r>
            <a:r>
              <a:rPr lang="pt-BR" dirty="0">
                <a:solidFill>
                  <a:schemeClr val="accent1">
                    <a:lumMod val="60000"/>
                    <a:lumOff val="40000"/>
                  </a:schemeClr>
                </a:solidFill>
                <a:latin typeface="Benton Sans" panose="02000503000000020004" pitchFamily="2" charset="0"/>
              </a:rPr>
              <a:t> </a:t>
            </a:r>
            <a:r>
              <a:rPr lang="pt-BR" dirty="0" err="1">
                <a:solidFill>
                  <a:schemeClr val="accent1">
                    <a:lumMod val="60000"/>
                    <a:lumOff val="40000"/>
                  </a:schemeClr>
                </a:solidFill>
                <a:latin typeface="Benton Sans" panose="02000503000000020004" pitchFamily="2" charset="0"/>
              </a:rPr>
              <a:t>contains</a:t>
            </a:r>
            <a:r>
              <a:rPr lang="pt-BR" dirty="0">
                <a:solidFill>
                  <a:schemeClr val="accent1">
                    <a:lumMod val="60000"/>
                    <a:lumOff val="40000"/>
                  </a:schemeClr>
                </a:solidFill>
                <a:latin typeface="Benton Sans" panose="02000503000000020004" pitchFamily="2" charset="0"/>
              </a:rPr>
              <a:t> data </a:t>
            </a:r>
            <a:r>
              <a:rPr lang="pt-BR" dirty="0" err="1">
                <a:solidFill>
                  <a:schemeClr val="accent1">
                    <a:lumMod val="60000"/>
                    <a:lumOff val="40000"/>
                  </a:schemeClr>
                </a:solidFill>
                <a:latin typeface="Benton Sans" panose="02000503000000020004" pitchFamily="2" charset="0"/>
              </a:rPr>
              <a:t>that</a:t>
            </a:r>
            <a:r>
              <a:rPr lang="pt-BR" dirty="0">
                <a:solidFill>
                  <a:schemeClr val="accent1">
                    <a:lumMod val="60000"/>
                    <a:lumOff val="40000"/>
                  </a:schemeClr>
                </a:solidFill>
                <a:latin typeface="Benton Sans" panose="02000503000000020004" pitchFamily="2" charset="0"/>
              </a:rPr>
              <a:t> </a:t>
            </a:r>
            <a:r>
              <a:rPr lang="pt-BR" dirty="0" err="1">
                <a:solidFill>
                  <a:schemeClr val="accent1">
                    <a:lumMod val="60000"/>
                    <a:lumOff val="40000"/>
                  </a:schemeClr>
                </a:solidFill>
                <a:latin typeface="Benton Sans" panose="02000503000000020004" pitchFamily="2" charset="0"/>
              </a:rPr>
              <a:t>represent</a:t>
            </a:r>
            <a:r>
              <a:rPr lang="pt-BR" dirty="0">
                <a:solidFill>
                  <a:schemeClr val="accent1">
                    <a:lumMod val="60000"/>
                    <a:lumOff val="40000"/>
                  </a:schemeClr>
                </a:solidFill>
                <a:latin typeface="Benton Sans" panose="02000503000000020004" pitchFamily="2" charset="0"/>
              </a:rPr>
              <a:t> business </a:t>
            </a:r>
            <a:r>
              <a:rPr lang="pt-BR" dirty="0" err="1">
                <a:solidFill>
                  <a:schemeClr val="accent1">
                    <a:lumMod val="60000"/>
                    <a:lumOff val="40000"/>
                  </a:schemeClr>
                </a:solidFill>
                <a:latin typeface="Benton Sans" panose="02000503000000020004" pitchFamily="2" charset="0"/>
              </a:rPr>
              <a:t>facts</a:t>
            </a:r>
            <a:r>
              <a:rPr lang="pt-BR" dirty="0">
                <a:latin typeface="Benton Sans" panose="02000503000000020004" pitchFamily="2" charset="0"/>
              </a:rPr>
              <a:t> </a:t>
            </a:r>
            <a:r>
              <a:rPr lang="pt-BR" dirty="0" err="1">
                <a:latin typeface="Benton Sans" panose="02000503000000020004" pitchFamily="2" charset="0"/>
              </a:rPr>
              <a:t>such</a:t>
            </a:r>
            <a:r>
              <a:rPr lang="pt-BR" dirty="0">
                <a:latin typeface="Benton Sans" panose="02000503000000020004" pitchFamily="2" charset="0"/>
              </a:rPr>
              <a:t> </a:t>
            </a:r>
            <a:r>
              <a:rPr lang="pt-BR" dirty="0" err="1">
                <a:latin typeface="Benton Sans" panose="02000503000000020004" pitchFamily="2" charset="0"/>
              </a:rPr>
              <a:t>price</a:t>
            </a:r>
            <a:r>
              <a:rPr lang="pt-BR" dirty="0">
                <a:latin typeface="Benton Sans" panose="02000503000000020004" pitchFamily="2" charset="0"/>
              </a:rPr>
              <a:t>, </a:t>
            </a:r>
            <a:r>
              <a:rPr lang="pt-BR" dirty="0" err="1">
                <a:latin typeface="Benton Sans" panose="02000503000000020004" pitchFamily="2" charset="0"/>
              </a:rPr>
              <a:t>discount</a:t>
            </a:r>
            <a:r>
              <a:rPr lang="pt-BR" dirty="0">
                <a:latin typeface="Benton Sans" panose="02000503000000020004" pitchFamily="2" charset="0"/>
              </a:rPr>
              <a:t> </a:t>
            </a:r>
            <a:r>
              <a:rPr lang="pt-BR" dirty="0" err="1">
                <a:latin typeface="Benton Sans" panose="02000503000000020004" pitchFamily="2" charset="0"/>
              </a:rPr>
              <a:t>values</a:t>
            </a:r>
            <a:r>
              <a:rPr lang="pt-BR" dirty="0">
                <a:latin typeface="Benton Sans" panose="02000503000000020004" pitchFamily="2" charset="0"/>
              </a:rPr>
              <a:t>, </a:t>
            </a:r>
            <a:r>
              <a:rPr lang="pt-BR" dirty="0" err="1">
                <a:latin typeface="Benton Sans" panose="02000503000000020004" pitchFamily="2" charset="0"/>
              </a:rPr>
              <a:t>number</a:t>
            </a:r>
            <a:r>
              <a:rPr lang="pt-BR" dirty="0">
                <a:latin typeface="Benton Sans" panose="02000503000000020004" pitchFamily="2" charset="0"/>
              </a:rPr>
              <a:t> </a:t>
            </a:r>
            <a:r>
              <a:rPr lang="pt-BR" dirty="0" err="1">
                <a:latin typeface="Benton Sans" panose="02000503000000020004" pitchFamily="2" charset="0"/>
              </a:rPr>
              <a:t>of</a:t>
            </a:r>
            <a:r>
              <a:rPr lang="pt-BR" dirty="0">
                <a:latin typeface="Benton Sans" panose="02000503000000020004" pitchFamily="2" charset="0"/>
              </a:rPr>
              <a:t> </a:t>
            </a:r>
            <a:r>
              <a:rPr lang="pt-BR" dirty="0" err="1">
                <a:latin typeface="Benton Sans" panose="02000503000000020004" pitchFamily="2" charset="0"/>
              </a:rPr>
              <a:t>units</a:t>
            </a:r>
            <a:r>
              <a:rPr lang="pt-BR" dirty="0">
                <a:latin typeface="Benton Sans" panose="02000503000000020004" pitchFamily="2" charset="0"/>
              </a:rPr>
              <a:t> </a:t>
            </a:r>
            <a:r>
              <a:rPr lang="pt-BR" dirty="0" err="1">
                <a:latin typeface="Benton Sans" panose="02000503000000020004" pitchFamily="2" charset="0"/>
              </a:rPr>
              <a:t>sold</a:t>
            </a:r>
            <a:r>
              <a:rPr lang="pt-BR" dirty="0">
                <a:latin typeface="Benton Sans" panose="02000503000000020004" pitchFamily="2" charset="0"/>
              </a:rPr>
              <a:t>, </a:t>
            </a:r>
            <a:r>
              <a:rPr lang="pt-BR" dirty="0" err="1">
                <a:latin typeface="Benton Sans" panose="02000503000000020004" pitchFamily="2" charset="0"/>
              </a:rPr>
              <a:t>and</a:t>
            </a:r>
            <a:r>
              <a:rPr lang="pt-BR" dirty="0">
                <a:latin typeface="Benton Sans" panose="02000503000000020004" pitchFamily="2" charset="0"/>
              </a:rPr>
              <a:t> </a:t>
            </a:r>
            <a:r>
              <a:rPr lang="pt-BR" dirty="0" err="1">
                <a:latin typeface="Benton Sans" panose="02000503000000020004" pitchFamily="2" charset="0"/>
              </a:rPr>
              <a:t>so</a:t>
            </a:r>
            <a:r>
              <a:rPr lang="pt-BR" dirty="0">
                <a:latin typeface="Benton Sans" panose="02000503000000020004" pitchFamily="2" charset="0"/>
              </a:rPr>
              <a:t> </a:t>
            </a:r>
            <a:r>
              <a:rPr lang="pt-BR" dirty="0" err="1">
                <a:latin typeface="Benton Sans" panose="02000503000000020004" pitchFamily="2" charset="0"/>
              </a:rPr>
              <a:t>on</a:t>
            </a:r>
            <a:r>
              <a:rPr lang="pt-BR" dirty="0">
                <a:latin typeface="Benton Sans" panose="02000503000000020004" pitchFamily="2" charset="0"/>
              </a:rPr>
              <a:t>. </a:t>
            </a:r>
          </a:p>
          <a:p>
            <a:endParaRPr lang="pt-BR" dirty="0">
              <a:latin typeface="Benton Sans" panose="02000503000000020004" pitchFamily="2" charset="0"/>
            </a:endParaRPr>
          </a:p>
          <a:p>
            <a:r>
              <a:rPr lang="pt-BR" dirty="0">
                <a:solidFill>
                  <a:schemeClr val="accent1">
                    <a:lumMod val="60000"/>
                    <a:lumOff val="40000"/>
                  </a:schemeClr>
                </a:solidFill>
                <a:latin typeface="Benton Sans" panose="02000503000000020004" pitchFamily="2" charset="0"/>
              </a:rPr>
              <a:t>Dimension </a:t>
            </a:r>
            <a:r>
              <a:rPr lang="pt-BR" dirty="0" err="1">
                <a:solidFill>
                  <a:schemeClr val="accent1">
                    <a:lumMod val="60000"/>
                    <a:lumOff val="40000"/>
                  </a:schemeClr>
                </a:solidFill>
                <a:latin typeface="Benton Sans" panose="02000503000000020004" pitchFamily="2" charset="0"/>
              </a:rPr>
              <a:t>tables</a:t>
            </a:r>
            <a:r>
              <a:rPr lang="pt-BR" dirty="0">
                <a:solidFill>
                  <a:schemeClr val="accent1">
                    <a:lumMod val="60000"/>
                    <a:lumOff val="40000"/>
                  </a:schemeClr>
                </a:solidFill>
                <a:latin typeface="Benton Sans" panose="02000503000000020004" pitchFamily="2" charset="0"/>
              </a:rPr>
              <a:t> </a:t>
            </a:r>
            <a:r>
              <a:rPr lang="pt-BR" dirty="0" err="1">
                <a:solidFill>
                  <a:schemeClr val="accent1">
                    <a:lumMod val="60000"/>
                    <a:lumOff val="40000"/>
                  </a:schemeClr>
                </a:solidFill>
                <a:latin typeface="Benton Sans" panose="02000503000000020004" pitchFamily="2" charset="0"/>
              </a:rPr>
              <a:t>represent</a:t>
            </a:r>
            <a:r>
              <a:rPr lang="pt-BR" dirty="0">
                <a:solidFill>
                  <a:schemeClr val="accent1">
                    <a:lumMod val="60000"/>
                    <a:lumOff val="40000"/>
                  </a:schemeClr>
                </a:solidFill>
                <a:latin typeface="Benton Sans" panose="02000503000000020004" pitchFamily="2" charset="0"/>
              </a:rPr>
              <a:t> </a:t>
            </a:r>
            <a:r>
              <a:rPr lang="pt-BR" dirty="0" err="1">
                <a:solidFill>
                  <a:schemeClr val="accent1">
                    <a:lumMod val="60000"/>
                    <a:lumOff val="40000"/>
                  </a:schemeClr>
                </a:solidFill>
                <a:latin typeface="Benton Sans" panose="02000503000000020004" pitchFamily="2" charset="0"/>
              </a:rPr>
              <a:t>different</a:t>
            </a:r>
            <a:r>
              <a:rPr lang="pt-BR" dirty="0">
                <a:solidFill>
                  <a:schemeClr val="accent1">
                    <a:lumMod val="60000"/>
                    <a:lumOff val="40000"/>
                  </a:schemeClr>
                </a:solidFill>
                <a:latin typeface="Benton Sans" panose="02000503000000020004" pitchFamily="2" charset="0"/>
              </a:rPr>
              <a:t> </a:t>
            </a:r>
            <a:r>
              <a:rPr lang="pt-BR" dirty="0" err="1">
                <a:solidFill>
                  <a:schemeClr val="accent1">
                    <a:lumMod val="60000"/>
                    <a:lumOff val="40000"/>
                  </a:schemeClr>
                </a:solidFill>
                <a:latin typeface="Benton Sans" panose="02000503000000020004" pitchFamily="2" charset="0"/>
              </a:rPr>
              <a:t>ways</a:t>
            </a:r>
            <a:r>
              <a:rPr lang="pt-BR" dirty="0">
                <a:solidFill>
                  <a:schemeClr val="accent1">
                    <a:lumMod val="60000"/>
                    <a:lumOff val="40000"/>
                  </a:schemeClr>
                </a:solidFill>
                <a:latin typeface="Benton Sans" panose="02000503000000020004" pitchFamily="2" charset="0"/>
              </a:rPr>
              <a:t> </a:t>
            </a:r>
            <a:r>
              <a:rPr lang="pt-BR" dirty="0" err="1">
                <a:solidFill>
                  <a:schemeClr val="accent1">
                    <a:lumMod val="60000"/>
                    <a:lumOff val="40000"/>
                  </a:schemeClr>
                </a:solidFill>
                <a:latin typeface="Benton Sans" panose="02000503000000020004" pitchFamily="2" charset="0"/>
              </a:rPr>
              <a:t>to</a:t>
            </a:r>
            <a:r>
              <a:rPr lang="pt-BR" dirty="0">
                <a:solidFill>
                  <a:schemeClr val="accent1">
                    <a:lumMod val="60000"/>
                    <a:lumOff val="40000"/>
                  </a:schemeClr>
                </a:solidFill>
                <a:latin typeface="Benton Sans" panose="02000503000000020004" pitchFamily="2" charset="0"/>
              </a:rPr>
              <a:t> organize data</a:t>
            </a:r>
            <a:r>
              <a:rPr lang="pt-BR" dirty="0">
                <a:latin typeface="Benton Sans" panose="02000503000000020004" pitchFamily="2" charset="0"/>
              </a:rPr>
              <a:t>, </a:t>
            </a:r>
            <a:r>
              <a:rPr lang="pt-BR" dirty="0" err="1">
                <a:latin typeface="Benton Sans" panose="02000503000000020004" pitchFamily="2" charset="0"/>
              </a:rPr>
              <a:t>such</a:t>
            </a:r>
            <a:r>
              <a:rPr lang="pt-BR" dirty="0">
                <a:latin typeface="Benton Sans" panose="02000503000000020004" pitchFamily="2" charset="0"/>
              </a:rPr>
              <a:t> as </a:t>
            </a:r>
            <a:r>
              <a:rPr lang="pt-BR" dirty="0" err="1">
                <a:latin typeface="Benton Sans" panose="02000503000000020004" pitchFamily="2" charset="0"/>
              </a:rPr>
              <a:t>geography</a:t>
            </a:r>
            <a:r>
              <a:rPr lang="pt-BR" dirty="0">
                <a:latin typeface="Benton Sans" panose="02000503000000020004" pitchFamily="2" charset="0"/>
              </a:rPr>
              <a:t>, time </a:t>
            </a:r>
            <a:r>
              <a:rPr lang="pt-BR" dirty="0" err="1">
                <a:latin typeface="Benton Sans" panose="02000503000000020004" pitchFamily="2" charset="0"/>
              </a:rPr>
              <a:t>intervals</a:t>
            </a:r>
            <a:r>
              <a:rPr lang="pt-BR" dirty="0">
                <a:latin typeface="Benton Sans" panose="02000503000000020004" pitchFamily="2" charset="0"/>
              </a:rPr>
              <a:t>, </a:t>
            </a:r>
            <a:r>
              <a:rPr lang="pt-BR" dirty="0" err="1">
                <a:latin typeface="Benton Sans" panose="02000503000000020004" pitchFamily="2" charset="0"/>
              </a:rPr>
              <a:t>contact</a:t>
            </a:r>
            <a:r>
              <a:rPr lang="pt-BR" dirty="0">
                <a:latin typeface="Benton Sans" panose="02000503000000020004" pitchFamily="2" charset="0"/>
              </a:rPr>
              <a:t> </a:t>
            </a:r>
            <a:r>
              <a:rPr lang="pt-BR" dirty="0" err="1">
                <a:latin typeface="Benton Sans" panose="02000503000000020004" pitchFamily="2" charset="0"/>
              </a:rPr>
              <a:t>names</a:t>
            </a:r>
            <a:r>
              <a:rPr lang="pt-BR" dirty="0">
                <a:latin typeface="Benton Sans" panose="02000503000000020004" pitchFamily="2" charset="0"/>
              </a:rPr>
              <a:t>, </a:t>
            </a:r>
            <a:r>
              <a:rPr lang="pt-BR" dirty="0" err="1">
                <a:latin typeface="Benton Sans" panose="02000503000000020004" pitchFamily="2" charset="0"/>
              </a:rPr>
              <a:t>and</a:t>
            </a:r>
            <a:r>
              <a:rPr lang="pt-BR" dirty="0">
                <a:latin typeface="Benton Sans" panose="02000503000000020004" pitchFamily="2" charset="0"/>
              </a:rPr>
              <a:t> more.</a:t>
            </a:r>
            <a:endParaRPr lang="pt-BR" b="0" i="0" dirty="0">
              <a:effectLst/>
              <a:latin typeface="Benton Sans" panose="02000503000000020004" pitchFamily="2" charset="0"/>
            </a:endParaRPr>
          </a:p>
        </p:txBody>
      </p:sp>
      <p:sp>
        <p:nvSpPr>
          <p:cNvPr id="4" name="Retângulo Arredondado 3">
            <a:extLst>
              <a:ext uri="{FF2B5EF4-FFF2-40B4-BE49-F238E27FC236}">
                <a16:creationId xmlns:a16="http://schemas.microsoft.com/office/drawing/2014/main" id="{DB8552A5-E6C9-3D4D-AFA6-F9BB75FCF2E0}"/>
              </a:ext>
            </a:extLst>
          </p:cNvPr>
          <p:cNvSpPr/>
          <p:nvPr/>
        </p:nvSpPr>
        <p:spPr bwMode="gray">
          <a:xfrm>
            <a:off x="2631609" y="2542606"/>
            <a:ext cx="1566318" cy="955669"/>
          </a:xfrm>
          <a:prstGeom prst="round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pt-BR" sz="1600" i="0" u="none" strike="noStrike" kern="0" normalizeH="0" baseline="0" noProof="0" dirty="0" err="1">
                <a:ln w="0"/>
                <a:solidFill>
                  <a:schemeClr val="tx1"/>
                </a:solidFill>
                <a:effectLst>
                  <a:outerShdw blurRad="38100" dist="19050" dir="2700000" algn="tl" rotWithShape="0">
                    <a:schemeClr val="dk1">
                      <a:alpha val="40000"/>
                    </a:schemeClr>
                  </a:outerShdw>
                </a:effectLst>
                <a:uLnTx/>
                <a:uFillTx/>
                <a:ea typeface="Arial Unicode MS" pitchFamily="34" charset="-128"/>
                <a:cs typeface="Arial Unicode MS" pitchFamily="34" charset="-128"/>
              </a:rPr>
              <a:t>Customer</a:t>
            </a:r>
            <a:r>
              <a:rPr lang="pt-BR" sz="1600" kern="0" dirty="0">
                <a:ln w="0"/>
                <a:solidFill>
                  <a:schemeClr val="tx1"/>
                </a:solidFill>
                <a:effectLst>
                  <a:outerShdw blurRad="38100" dist="19050" dir="2700000" algn="tl" rotWithShape="0">
                    <a:schemeClr val="dk1">
                      <a:alpha val="40000"/>
                    </a:schemeClr>
                  </a:outerShdw>
                </a:effectLst>
                <a:ea typeface="Arial Unicode MS" pitchFamily="34" charset="-128"/>
                <a:cs typeface="Arial Unicode MS" pitchFamily="34" charset="-128"/>
              </a:rPr>
              <a:t> </a:t>
            </a:r>
            <a:r>
              <a:rPr lang="pt-BR" sz="1600" kern="0" dirty="0" err="1">
                <a:ln w="0"/>
                <a:solidFill>
                  <a:schemeClr val="tx1"/>
                </a:solidFill>
                <a:effectLst>
                  <a:outerShdw blurRad="38100" dist="19050" dir="2700000" algn="tl" rotWithShape="0">
                    <a:schemeClr val="dk1">
                      <a:alpha val="40000"/>
                    </a:schemeClr>
                  </a:outerShdw>
                </a:effectLst>
                <a:ea typeface="Arial Unicode MS" pitchFamily="34" charset="-128"/>
                <a:cs typeface="Arial Unicode MS" pitchFamily="34" charset="-128"/>
              </a:rPr>
              <a:t>Product</a:t>
            </a:r>
            <a:r>
              <a:rPr lang="pt-BR" sz="1600" kern="0" dirty="0">
                <a:ln w="0"/>
                <a:solidFill>
                  <a:schemeClr val="tx1"/>
                </a:solidFill>
                <a:effectLst>
                  <a:outerShdw blurRad="38100" dist="19050" dir="2700000" algn="tl" rotWithShape="0">
                    <a:schemeClr val="dk1">
                      <a:alpha val="40000"/>
                    </a:schemeClr>
                  </a:outerShdw>
                </a:effectLst>
                <a:ea typeface="Arial Unicode MS" pitchFamily="34" charset="-128"/>
                <a:cs typeface="Arial Unicode MS" pitchFamily="34" charset="-128"/>
              </a:rPr>
              <a:t> </a:t>
            </a:r>
            <a:r>
              <a:rPr kumimoji="0" lang="pt-BR" sz="1600" i="0" u="none" strike="noStrike" kern="0" normalizeH="0" baseline="0" noProof="0" dirty="0" err="1">
                <a:ln w="0"/>
                <a:solidFill>
                  <a:schemeClr val="tx1"/>
                </a:solidFill>
                <a:effectLst>
                  <a:outerShdw blurRad="38100" dist="19050" dir="2700000" algn="tl" rotWithShape="0">
                    <a:schemeClr val="dk1">
                      <a:alpha val="40000"/>
                    </a:schemeClr>
                  </a:outerShdw>
                </a:effectLst>
                <a:uLnTx/>
                <a:uFillTx/>
                <a:ea typeface="Arial Unicode MS" pitchFamily="34" charset="-128"/>
                <a:cs typeface="Arial Unicode MS" pitchFamily="34" charset="-128"/>
              </a:rPr>
              <a:t>Employee</a:t>
            </a:r>
            <a:r>
              <a:rPr lang="pt-BR" sz="1600" kern="0" dirty="0">
                <a:ln w="0"/>
                <a:solidFill>
                  <a:schemeClr val="tx1"/>
                </a:solidFill>
                <a:effectLst>
                  <a:outerShdw blurRad="38100" dist="19050" dir="2700000" algn="tl" rotWithShape="0">
                    <a:schemeClr val="dk1">
                      <a:alpha val="40000"/>
                    </a:schemeClr>
                  </a:outerShdw>
                </a:effectLst>
                <a:ea typeface="Arial Unicode MS" pitchFamily="34" charset="-128"/>
                <a:cs typeface="Arial Unicode MS" pitchFamily="34" charset="-128"/>
              </a:rPr>
              <a:t> Date</a:t>
            </a:r>
            <a:endParaRPr kumimoji="0" lang="pt-BR" sz="1600" i="0" u="none" strike="noStrike" kern="0" normalizeH="0" baseline="0" noProof="0" dirty="0" err="1">
              <a:ln w="0"/>
              <a:solidFill>
                <a:schemeClr val="tx1"/>
              </a:solidFill>
              <a:effectLst>
                <a:outerShdw blurRad="38100" dist="19050" dir="2700000" algn="tl" rotWithShape="0">
                  <a:schemeClr val="dk1">
                    <a:alpha val="40000"/>
                  </a:schemeClr>
                </a:outerShdw>
              </a:effectLst>
              <a:uLnTx/>
              <a:uFillTx/>
              <a:ea typeface="Arial Unicode MS" pitchFamily="34" charset="-128"/>
              <a:cs typeface="Arial Unicode MS" pitchFamily="34" charset="-128"/>
            </a:endParaRPr>
          </a:p>
        </p:txBody>
      </p:sp>
      <p:sp>
        <p:nvSpPr>
          <p:cNvPr id="7" name="Retângulo Arredondado 6">
            <a:extLst>
              <a:ext uri="{FF2B5EF4-FFF2-40B4-BE49-F238E27FC236}">
                <a16:creationId xmlns:a16="http://schemas.microsoft.com/office/drawing/2014/main" id="{87C589FD-7825-6341-A333-CE3F4DB402A2}"/>
              </a:ext>
            </a:extLst>
          </p:cNvPr>
          <p:cNvSpPr/>
          <p:nvPr/>
        </p:nvSpPr>
        <p:spPr bwMode="gray">
          <a:xfrm>
            <a:off x="2631609" y="3745826"/>
            <a:ext cx="1566318" cy="955669"/>
          </a:xfrm>
          <a:prstGeom prst="round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pt-BR" sz="1600" i="0" u="none" strike="noStrike" kern="0" normalizeH="0" baseline="0" noProof="0" dirty="0">
                <a:ln w="0"/>
                <a:solidFill>
                  <a:schemeClr val="tx1"/>
                </a:solidFill>
                <a:effectLst>
                  <a:outerShdw blurRad="38100" dist="19050" dir="2700000" algn="tl" rotWithShape="0">
                    <a:schemeClr val="dk1">
                      <a:alpha val="40000"/>
                    </a:schemeClr>
                  </a:outerShdw>
                </a:effectLst>
                <a:uLnTx/>
                <a:uFillTx/>
                <a:ea typeface="Arial Unicode MS" pitchFamily="34" charset="-128"/>
                <a:cs typeface="Arial Unicode MS" pitchFamily="34" charset="-128"/>
              </a:rPr>
              <a:t>Sales </a:t>
            </a:r>
            <a:r>
              <a:rPr lang="pt-BR" sz="1600" kern="0" dirty="0" err="1">
                <a:ln w="0"/>
                <a:solidFill>
                  <a:schemeClr val="tx1"/>
                </a:solidFill>
                <a:effectLst>
                  <a:outerShdw blurRad="38100" dist="19050" dir="2700000" algn="tl" rotWithShape="0">
                    <a:schemeClr val="dk1">
                      <a:alpha val="40000"/>
                    </a:schemeClr>
                  </a:outerShdw>
                </a:effectLst>
                <a:ea typeface="Arial Unicode MS" pitchFamily="34" charset="-128"/>
                <a:cs typeface="Arial Unicode MS" pitchFamily="34" charset="-128"/>
              </a:rPr>
              <a:t>Revenue</a:t>
            </a:r>
            <a:r>
              <a:rPr lang="pt-BR" sz="1600" kern="0" dirty="0">
                <a:ln w="0"/>
                <a:solidFill>
                  <a:schemeClr val="tx1"/>
                </a:solidFill>
                <a:effectLst>
                  <a:outerShdw blurRad="38100" dist="19050" dir="2700000" algn="tl" rotWithShape="0">
                    <a:schemeClr val="dk1">
                      <a:alpha val="40000"/>
                    </a:schemeClr>
                  </a:outerShdw>
                </a:effectLst>
                <a:ea typeface="Arial Unicode MS" pitchFamily="34" charset="-128"/>
                <a:cs typeface="Arial Unicode MS" pitchFamily="34" charset="-128"/>
              </a:rPr>
              <a:t> </a:t>
            </a:r>
            <a:r>
              <a:rPr kumimoji="0" lang="pt-BR" sz="1600" i="0" u="none" strike="noStrike" kern="0" normalizeH="0" baseline="0" noProof="0" dirty="0">
                <a:ln w="0"/>
                <a:solidFill>
                  <a:schemeClr val="tx1"/>
                </a:solidFill>
                <a:effectLst>
                  <a:outerShdw blurRad="38100" dist="19050" dir="2700000" algn="tl" rotWithShape="0">
                    <a:schemeClr val="dk1">
                      <a:alpha val="40000"/>
                    </a:schemeClr>
                  </a:outerShdw>
                </a:effectLst>
                <a:uLnTx/>
                <a:uFillTx/>
                <a:ea typeface="Arial Unicode MS" pitchFamily="34" charset="-128"/>
                <a:cs typeface="Arial Unicode MS" pitchFamily="34" charset="-128"/>
              </a:rPr>
              <a:t>Gross Profit</a:t>
            </a:r>
          </a:p>
        </p:txBody>
      </p:sp>
      <p:sp>
        <p:nvSpPr>
          <p:cNvPr id="8" name="Retângulo Arredondado 7">
            <a:extLst>
              <a:ext uri="{FF2B5EF4-FFF2-40B4-BE49-F238E27FC236}">
                <a16:creationId xmlns:a16="http://schemas.microsoft.com/office/drawing/2014/main" id="{138EBB12-CBAF-FE48-96EF-A0558D988346}"/>
              </a:ext>
            </a:extLst>
          </p:cNvPr>
          <p:cNvSpPr/>
          <p:nvPr/>
        </p:nvSpPr>
        <p:spPr bwMode="gray">
          <a:xfrm>
            <a:off x="504001" y="1145125"/>
            <a:ext cx="1962108" cy="794511"/>
          </a:xfrm>
          <a:prstGeom prst="round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pt-BR" sz="1600" i="0" u="none" strike="noStrike" kern="0" normalizeH="0" baseline="0" noProof="0" dirty="0" err="1">
                <a:ln w="0"/>
                <a:solidFill>
                  <a:schemeClr val="tx1"/>
                </a:solidFill>
                <a:effectLst>
                  <a:outerShdw blurRad="38100" dist="19050" dir="2700000" algn="tl" rotWithShape="0">
                    <a:schemeClr val="dk1">
                      <a:alpha val="40000"/>
                    </a:schemeClr>
                  </a:outerShdw>
                </a:effectLst>
                <a:uLnTx/>
                <a:uFillTx/>
                <a:ea typeface="Arial Unicode MS" pitchFamily="34" charset="-128"/>
                <a:cs typeface="Arial Unicode MS" pitchFamily="34" charset="-128"/>
              </a:rPr>
              <a:t>Customer</a:t>
            </a:r>
            <a:r>
              <a:rPr kumimoji="0" lang="pt-BR" sz="1600" i="0" u="none" strike="noStrike" kern="0" normalizeH="0" baseline="0" noProof="0" dirty="0">
                <a:ln w="0"/>
                <a:solidFill>
                  <a:schemeClr val="tx1"/>
                </a:solidFill>
                <a:effectLst>
                  <a:outerShdw blurRad="38100" dist="19050" dir="2700000" algn="tl" rotWithShape="0">
                    <a:schemeClr val="dk1">
                      <a:alpha val="40000"/>
                    </a:schemeClr>
                  </a:outerShdw>
                </a:effectLst>
                <a:uLnTx/>
                <a:uFillTx/>
                <a:ea typeface="Arial Unicode MS" pitchFamily="34" charset="-128"/>
                <a:cs typeface="Arial Unicode MS" pitchFamily="34" charset="-128"/>
              </a:rPr>
              <a:t> Dimension</a:t>
            </a:r>
          </a:p>
        </p:txBody>
      </p:sp>
      <p:sp>
        <p:nvSpPr>
          <p:cNvPr id="9" name="Retângulo Arredondado 8">
            <a:extLst>
              <a:ext uri="{FF2B5EF4-FFF2-40B4-BE49-F238E27FC236}">
                <a16:creationId xmlns:a16="http://schemas.microsoft.com/office/drawing/2014/main" id="{363EC88A-4EC0-8144-BCC4-B50C4C423168}"/>
              </a:ext>
            </a:extLst>
          </p:cNvPr>
          <p:cNvSpPr/>
          <p:nvPr/>
        </p:nvSpPr>
        <p:spPr bwMode="gray">
          <a:xfrm>
            <a:off x="504001" y="5315619"/>
            <a:ext cx="1962108" cy="794511"/>
          </a:xfrm>
          <a:prstGeom prst="round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pt-BR" sz="1600" i="0" u="none" strike="noStrike" kern="0" normalizeH="0" baseline="0" noProof="0" dirty="0">
                <a:ln w="0"/>
                <a:solidFill>
                  <a:schemeClr val="tx1"/>
                </a:solidFill>
                <a:effectLst>
                  <a:outerShdw blurRad="38100" dist="19050" dir="2700000" algn="tl" rotWithShape="0">
                    <a:schemeClr val="dk1">
                      <a:alpha val="40000"/>
                    </a:schemeClr>
                  </a:outerShdw>
                </a:effectLst>
                <a:uLnTx/>
                <a:uFillTx/>
                <a:ea typeface="Arial Unicode MS" pitchFamily="34" charset="-128"/>
                <a:cs typeface="Arial Unicode MS" pitchFamily="34" charset="-128"/>
              </a:rPr>
              <a:t>Sales </a:t>
            </a:r>
            <a:r>
              <a:rPr kumimoji="0" lang="pt-BR" sz="1600" i="0" u="none" strike="noStrike" kern="0" normalizeH="0" baseline="0" noProof="0" dirty="0" err="1">
                <a:ln w="0"/>
                <a:solidFill>
                  <a:schemeClr val="tx1"/>
                </a:solidFill>
                <a:effectLst>
                  <a:outerShdw blurRad="38100" dist="19050" dir="2700000" algn="tl" rotWithShape="0">
                    <a:schemeClr val="dk1">
                      <a:alpha val="40000"/>
                    </a:schemeClr>
                  </a:outerShdw>
                </a:effectLst>
                <a:uLnTx/>
                <a:uFillTx/>
                <a:ea typeface="Arial Unicode MS" pitchFamily="34" charset="-128"/>
                <a:cs typeface="Arial Unicode MS" pitchFamily="34" charset="-128"/>
              </a:rPr>
              <a:t>Employee</a:t>
            </a:r>
            <a:r>
              <a:rPr kumimoji="0" lang="pt-BR" sz="1600" i="0" u="none" strike="noStrike" kern="0" normalizeH="0" baseline="0" noProof="0" dirty="0">
                <a:ln w="0"/>
                <a:solidFill>
                  <a:schemeClr val="tx1"/>
                </a:solidFill>
                <a:effectLst>
                  <a:outerShdw blurRad="38100" dist="19050" dir="2700000" algn="tl" rotWithShape="0">
                    <a:schemeClr val="dk1">
                      <a:alpha val="40000"/>
                    </a:schemeClr>
                  </a:outerShdw>
                </a:effectLst>
                <a:uLnTx/>
                <a:uFillTx/>
                <a:ea typeface="Arial Unicode MS" pitchFamily="34" charset="-128"/>
                <a:cs typeface="Arial Unicode MS" pitchFamily="34" charset="-128"/>
              </a:rPr>
              <a:t> Dimension</a:t>
            </a:r>
          </a:p>
        </p:txBody>
      </p:sp>
      <p:sp>
        <p:nvSpPr>
          <p:cNvPr id="10" name="Retângulo Arredondado 9">
            <a:extLst>
              <a:ext uri="{FF2B5EF4-FFF2-40B4-BE49-F238E27FC236}">
                <a16:creationId xmlns:a16="http://schemas.microsoft.com/office/drawing/2014/main" id="{7778EEEA-483F-5540-A110-0625B2346B0E}"/>
              </a:ext>
            </a:extLst>
          </p:cNvPr>
          <p:cNvSpPr/>
          <p:nvPr/>
        </p:nvSpPr>
        <p:spPr bwMode="gray">
          <a:xfrm>
            <a:off x="4327855" y="1145124"/>
            <a:ext cx="1962108" cy="794511"/>
          </a:xfrm>
          <a:prstGeom prst="round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pt-BR" sz="1600" i="0" u="none" strike="noStrike" kern="0" normalizeH="0" baseline="0" noProof="0" dirty="0" err="1">
                <a:ln w="0"/>
                <a:solidFill>
                  <a:schemeClr val="tx1"/>
                </a:solidFill>
                <a:effectLst>
                  <a:outerShdw blurRad="38100" dist="19050" dir="2700000" algn="tl" rotWithShape="0">
                    <a:schemeClr val="dk1">
                      <a:alpha val="40000"/>
                    </a:schemeClr>
                  </a:outerShdw>
                </a:effectLst>
                <a:uLnTx/>
                <a:uFillTx/>
                <a:ea typeface="Arial Unicode MS" pitchFamily="34" charset="-128"/>
                <a:cs typeface="Arial Unicode MS" pitchFamily="34" charset="-128"/>
              </a:rPr>
              <a:t>Product</a:t>
            </a:r>
            <a:r>
              <a:rPr kumimoji="0" lang="pt-BR" sz="1600" i="0" u="none" strike="noStrike" kern="0" normalizeH="0" baseline="0" noProof="0" dirty="0">
                <a:ln w="0"/>
                <a:solidFill>
                  <a:schemeClr val="tx1"/>
                </a:solidFill>
                <a:effectLst>
                  <a:outerShdw blurRad="38100" dist="19050" dir="2700000" algn="tl" rotWithShape="0">
                    <a:schemeClr val="dk1">
                      <a:alpha val="40000"/>
                    </a:schemeClr>
                  </a:outerShdw>
                </a:effectLst>
                <a:uLnTx/>
                <a:uFillTx/>
                <a:ea typeface="Arial Unicode MS" pitchFamily="34" charset="-128"/>
                <a:cs typeface="Arial Unicode MS" pitchFamily="34" charset="-128"/>
              </a:rPr>
              <a:t> Dimension</a:t>
            </a:r>
          </a:p>
        </p:txBody>
      </p:sp>
      <p:sp>
        <p:nvSpPr>
          <p:cNvPr id="11" name="Retângulo Arredondado 10">
            <a:extLst>
              <a:ext uri="{FF2B5EF4-FFF2-40B4-BE49-F238E27FC236}">
                <a16:creationId xmlns:a16="http://schemas.microsoft.com/office/drawing/2014/main" id="{5598BF85-AB23-3042-A47A-B4AC9DF05B7E}"/>
              </a:ext>
            </a:extLst>
          </p:cNvPr>
          <p:cNvSpPr/>
          <p:nvPr/>
        </p:nvSpPr>
        <p:spPr bwMode="gray">
          <a:xfrm>
            <a:off x="4327855" y="5315619"/>
            <a:ext cx="1962108" cy="794511"/>
          </a:xfrm>
          <a:prstGeom prst="round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marR="0" algn="ctr" defTabSz="914400" eaLnBrk="1" fontAlgn="base" latinLnBrk="0" hangingPunct="1">
              <a:lnSpc>
                <a:spcPct val="100000"/>
              </a:lnSpc>
              <a:spcBef>
                <a:spcPct val="50000"/>
              </a:spcBef>
              <a:spcAft>
                <a:spcPct val="0"/>
              </a:spcAft>
              <a:buClr>
                <a:srgbClr val="F0AB00"/>
              </a:buClr>
              <a:buSzPct val="80000"/>
              <a:tabLst/>
            </a:pPr>
            <a:r>
              <a:rPr kumimoji="0" lang="pt-BR" sz="1600" i="0" u="none" strike="noStrike" kern="0" normalizeH="0" baseline="0" noProof="0" dirty="0">
                <a:ln w="0"/>
                <a:solidFill>
                  <a:schemeClr val="tx1"/>
                </a:solidFill>
                <a:effectLst>
                  <a:outerShdw blurRad="38100" dist="19050" dir="2700000" algn="tl" rotWithShape="0">
                    <a:schemeClr val="dk1">
                      <a:alpha val="40000"/>
                    </a:schemeClr>
                  </a:outerShdw>
                </a:effectLst>
                <a:uLnTx/>
                <a:uFillTx/>
                <a:ea typeface="Arial Unicode MS" pitchFamily="34" charset="-128"/>
                <a:cs typeface="Arial Unicode MS" pitchFamily="34" charset="-128"/>
              </a:rPr>
              <a:t>Time Dimension</a:t>
            </a:r>
          </a:p>
        </p:txBody>
      </p:sp>
      <p:cxnSp>
        <p:nvCxnSpPr>
          <p:cNvPr id="12" name="Conector Reto 11">
            <a:extLst>
              <a:ext uri="{FF2B5EF4-FFF2-40B4-BE49-F238E27FC236}">
                <a16:creationId xmlns:a16="http://schemas.microsoft.com/office/drawing/2014/main" id="{900B96B7-8707-B045-823D-3F16F41D2C9E}"/>
              </a:ext>
            </a:extLst>
          </p:cNvPr>
          <p:cNvCxnSpPr/>
          <p:nvPr/>
        </p:nvCxnSpPr>
        <p:spPr>
          <a:xfrm>
            <a:off x="1607127" y="2064327"/>
            <a:ext cx="858982" cy="478279"/>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FF572B76-DA39-BF4D-9BEE-24F559158170}"/>
              </a:ext>
            </a:extLst>
          </p:cNvPr>
          <p:cNvCxnSpPr>
            <a:cxnSpLocks/>
          </p:cNvCxnSpPr>
          <p:nvPr/>
        </p:nvCxnSpPr>
        <p:spPr>
          <a:xfrm flipV="1">
            <a:off x="1495637" y="4712649"/>
            <a:ext cx="971497" cy="50998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4C8EF876-D0B7-AD4D-AC68-A8842BD736E2}"/>
              </a:ext>
            </a:extLst>
          </p:cNvPr>
          <p:cNvCxnSpPr>
            <a:cxnSpLocks/>
          </p:cNvCxnSpPr>
          <p:nvPr/>
        </p:nvCxnSpPr>
        <p:spPr>
          <a:xfrm flipH="1">
            <a:off x="4363427" y="2027531"/>
            <a:ext cx="798511" cy="551869"/>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Conector Reto 16">
            <a:extLst>
              <a:ext uri="{FF2B5EF4-FFF2-40B4-BE49-F238E27FC236}">
                <a16:creationId xmlns:a16="http://schemas.microsoft.com/office/drawing/2014/main" id="{EE69E132-3D1F-DB4C-A6EC-6CAE8BC76B92}"/>
              </a:ext>
            </a:extLst>
          </p:cNvPr>
          <p:cNvCxnSpPr>
            <a:cxnSpLocks/>
          </p:cNvCxnSpPr>
          <p:nvPr/>
        </p:nvCxnSpPr>
        <p:spPr>
          <a:xfrm flipH="1" flipV="1">
            <a:off x="4338430" y="4675855"/>
            <a:ext cx="970479" cy="546774"/>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7311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8AD9-5BDC-414D-B3AA-A71BE4DF5A5E}"/>
              </a:ext>
            </a:extLst>
          </p:cNvPr>
          <p:cNvSpPr>
            <a:spLocks noGrp="1"/>
          </p:cNvSpPr>
          <p:nvPr>
            <p:ph type="title"/>
          </p:nvPr>
        </p:nvSpPr>
        <p:spPr>
          <a:xfrm>
            <a:off x="504001" y="504000"/>
            <a:ext cx="11186476" cy="369332"/>
          </a:xfrm>
        </p:spPr>
        <p:txBody>
          <a:bodyPr/>
          <a:lstStyle/>
          <a:p>
            <a:r>
              <a:rPr lang="es-MX" dirty="0"/>
              <a:t>Create new Calculation View - SALES</a:t>
            </a:r>
          </a:p>
        </p:txBody>
      </p:sp>
      <p:sp>
        <p:nvSpPr>
          <p:cNvPr id="6" name="TextBox 5">
            <a:extLst>
              <a:ext uri="{FF2B5EF4-FFF2-40B4-BE49-F238E27FC236}">
                <a16:creationId xmlns:a16="http://schemas.microsoft.com/office/drawing/2014/main" id="{18EA0248-540D-475B-8D20-90EA9698B7C2}"/>
              </a:ext>
            </a:extLst>
          </p:cNvPr>
          <p:cNvSpPr txBox="1"/>
          <p:nvPr/>
        </p:nvSpPr>
        <p:spPr>
          <a:xfrm>
            <a:off x="7307919" y="243513"/>
            <a:ext cx="3950071" cy="567847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Name: CV_SALES</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Type: STANDARD</a:t>
            </a:r>
          </a:p>
          <a:p>
            <a:pPr marL="887288" lvl="1" indent="-342900" fontAlgn="base">
              <a:spcBef>
                <a:spcPct val="50000"/>
              </a:spcBef>
              <a:spcAft>
                <a:spcPct val="0"/>
              </a:spcAft>
              <a:buClr>
                <a:srgbClr val="F0AB00"/>
              </a:buClr>
              <a:buSzPct val="80000"/>
              <a:buFont typeface="Courier New" panose="02070309020205020404" pitchFamily="49" charset="0"/>
              <a:buChar char="o"/>
            </a:pPr>
            <a:r>
              <a:rPr lang="en-US" sz="1800" kern="0" dirty="0">
                <a:ea typeface="Arial Unicode MS" pitchFamily="34" charset="-128"/>
                <a:cs typeface="Arial Unicode MS" pitchFamily="34" charset="-128"/>
              </a:rPr>
              <a:t>Graphical</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Data Category: CUBE</a:t>
            </a:r>
          </a:p>
          <a:p>
            <a:pPr marL="887288" lvl="1" indent="-342900" fontAlgn="base">
              <a:spcBef>
                <a:spcPct val="50000"/>
              </a:spcBef>
              <a:spcAft>
                <a:spcPct val="0"/>
              </a:spcAft>
              <a:buClr>
                <a:srgbClr val="F0AB00"/>
              </a:buClr>
              <a:buSzPct val="80000"/>
              <a:buFont typeface="Wingdings" pitchFamily="2" charset="2"/>
              <a:buChar char="ü"/>
            </a:pPr>
            <a:r>
              <a:rPr lang="en-US" sz="1800" kern="0" dirty="0">
                <a:ea typeface="Arial Unicode MS" pitchFamily="34" charset="-128"/>
                <a:cs typeface="Arial Unicode MS" pitchFamily="34" charset="-128"/>
              </a:rPr>
              <a:t>SET with Star Join</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pic>
        <p:nvPicPr>
          <p:cNvPr id="3" name="Imagem 2">
            <a:extLst>
              <a:ext uri="{FF2B5EF4-FFF2-40B4-BE49-F238E27FC236}">
                <a16:creationId xmlns:a16="http://schemas.microsoft.com/office/drawing/2014/main" id="{12412D41-06D3-2C4C-9076-0301D6A18CBD}"/>
              </a:ext>
            </a:extLst>
          </p:cNvPr>
          <p:cNvPicPr>
            <a:picLocks noChangeAspect="1"/>
          </p:cNvPicPr>
          <p:nvPr/>
        </p:nvPicPr>
        <p:blipFill>
          <a:blip r:embed="rId2"/>
          <a:stretch>
            <a:fillRect/>
          </a:stretch>
        </p:blipFill>
        <p:spPr>
          <a:xfrm>
            <a:off x="504000" y="1268626"/>
            <a:ext cx="5006984" cy="2327190"/>
          </a:xfrm>
          <a:prstGeom prst="rect">
            <a:avLst/>
          </a:prstGeom>
        </p:spPr>
      </p:pic>
      <p:pic>
        <p:nvPicPr>
          <p:cNvPr id="4" name="Imagem 3">
            <a:extLst>
              <a:ext uri="{FF2B5EF4-FFF2-40B4-BE49-F238E27FC236}">
                <a16:creationId xmlns:a16="http://schemas.microsoft.com/office/drawing/2014/main" id="{953D0131-C1D2-7F4C-BD99-57DF151BD5F4}"/>
              </a:ext>
            </a:extLst>
          </p:cNvPr>
          <p:cNvPicPr>
            <a:picLocks noChangeAspect="1"/>
          </p:cNvPicPr>
          <p:nvPr/>
        </p:nvPicPr>
        <p:blipFill>
          <a:blip r:embed="rId3"/>
          <a:stretch>
            <a:fillRect/>
          </a:stretch>
        </p:blipFill>
        <p:spPr>
          <a:xfrm>
            <a:off x="1937383" y="3892195"/>
            <a:ext cx="2782897" cy="2245510"/>
          </a:xfrm>
          <a:prstGeom prst="rect">
            <a:avLst/>
          </a:prstGeom>
        </p:spPr>
      </p:pic>
    </p:spTree>
    <p:extLst>
      <p:ext uri="{BB962C8B-B14F-4D97-AF65-F5344CB8AC3E}">
        <p14:creationId xmlns:p14="http://schemas.microsoft.com/office/powerpoint/2010/main" val="2072946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8AD9-5BDC-414D-B3AA-A71BE4DF5A5E}"/>
              </a:ext>
            </a:extLst>
          </p:cNvPr>
          <p:cNvSpPr>
            <a:spLocks noGrp="1"/>
          </p:cNvSpPr>
          <p:nvPr>
            <p:ph type="title"/>
          </p:nvPr>
        </p:nvSpPr>
        <p:spPr>
          <a:xfrm>
            <a:off x="504001" y="504000"/>
            <a:ext cx="11186476" cy="369332"/>
          </a:xfrm>
        </p:spPr>
        <p:txBody>
          <a:bodyPr/>
          <a:lstStyle/>
          <a:p>
            <a:r>
              <a:rPr lang="es-MX" dirty="0"/>
              <a:t>Create Projection</a:t>
            </a:r>
          </a:p>
        </p:txBody>
      </p:sp>
      <p:sp>
        <p:nvSpPr>
          <p:cNvPr id="6" name="TextBox 5">
            <a:extLst>
              <a:ext uri="{FF2B5EF4-FFF2-40B4-BE49-F238E27FC236}">
                <a16:creationId xmlns:a16="http://schemas.microsoft.com/office/drawing/2014/main" id="{18EA0248-540D-475B-8D20-90EA9698B7C2}"/>
              </a:ext>
            </a:extLst>
          </p:cNvPr>
          <p:cNvSpPr txBox="1"/>
          <p:nvPr/>
        </p:nvSpPr>
        <p:spPr>
          <a:xfrm>
            <a:off x="7134924" y="1997797"/>
            <a:ext cx="4378203" cy="34624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Click “Create Projection” button</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Scroll the mouse to create a new projection.</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Add OINV table into the projection.</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pic>
        <p:nvPicPr>
          <p:cNvPr id="5" name="Imagem 4">
            <a:extLst>
              <a:ext uri="{FF2B5EF4-FFF2-40B4-BE49-F238E27FC236}">
                <a16:creationId xmlns:a16="http://schemas.microsoft.com/office/drawing/2014/main" id="{A865FE24-9799-2F44-A67B-0BC1AF1507B4}"/>
              </a:ext>
            </a:extLst>
          </p:cNvPr>
          <p:cNvPicPr>
            <a:picLocks noChangeAspect="1"/>
          </p:cNvPicPr>
          <p:nvPr/>
        </p:nvPicPr>
        <p:blipFill rotWithShape="1">
          <a:blip r:embed="rId2"/>
          <a:srcRect t="9172" b="35131"/>
          <a:stretch/>
        </p:blipFill>
        <p:spPr>
          <a:xfrm>
            <a:off x="504001" y="1309816"/>
            <a:ext cx="4179210" cy="1544220"/>
          </a:xfrm>
          <a:prstGeom prst="rect">
            <a:avLst/>
          </a:prstGeom>
        </p:spPr>
      </p:pic>
      <p:pic>
        <p:nvPicPr>
          <p:cNvPr id="4" name="Imagem 3">
            <a:extLst>
              <a:ext uri="{FF2B5EF4-FFF2-40B4-BE49-F238E27FC236}">
                <a16:creationId xmlns:a16="http://schemas.microsoft.com/office/drawing/2014/main" id="{C260B243-7222-6E4B-8021-A23D14C655FD}"/>
              </a:ext>
            </a:extLst>
          </p:cNvPr>
          <p:cNvPicPr>
            <a:picLocks noChangeAspect="1"/>
          </p:cNvPicPr>
          <p:nvPr/>
        </p:nvPicPr>
        <p:blipFill>
          <a:blip r:embed="rId3"/>
          <a:stretch>
            <a:fillRect/>
          </a:stretch>
        </p:blipFill>
        <p:spPr>
          <a:xfrm>
            <a:off x="504000" y="2987965"/>
            <a:ext cx="5896799" cy="2599140"/>
          </a:xfrm>
          <a:prstGeom prst="rect">
            <a:avLst/>
          </a:prstGeom>
        </p:spPr>
      </p:pic>
    </p:spTree>
    <p:extLst>
      <p:ext uri="{BB962C8B-B14F-4D97-AF65-F5344CB8AC3E}">
        <p14:creationId xmlns:p14="http://schemas.microsoft.com/office/powerpoint/2010/main" val="1843809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8AD9-5BDC-414D-B3AA-A71BE4DF5A5E}"/>
              </a:ext>
            </a:extLst>
          </p:cNvPr>
          <p:cNvSpPr>
            <a:spLocks noGrp="1"/>
          </p:cNvSpPr>
          <p:nvPr>
            <p:ph type="title"/>
          </p:nvPr>
        </p:nvSpPr>
        <p:spPr>
          <a:xfrm>
            <a:off x="504001" y="504000"/>
            <a:ext cx="11186476" cy="369332"/>
          </a:xfrm>
        </p:spPr>
        <p:txBody>
          <a:bodyPr/>
          <a:lstStyle/>
          <a:p>
            <a:r>
              <a:rPr lang="es-MX" dirty="0"/>
              <a:t>Output Columns</a:t>
            </a:r>
          </a:p>
        </p:txBody>
      </p:sp>
      <p:sp>
        <p:nvSpPr>
          <p:cNvPr id="6" name="TextBox 5">
            <a:extLst>
              <a:ext uri="{FF2B5EF4-FFF2-40B4-BE49-F238E27FC236}">
                <a16:creationId xmlns:a16="http://schemas.microsoft.com/office/drawing/2014/main" id="{18EA0248-540D-475B-8D20-90EA9698B7C2}"/>
              </a:ext>
            </a:extLst>
          </p:cNvPr>
          <p:cNvSpPr txBox="1"/>
          <p:nvPr/>
        </p:nvSpPr>
        <p:spPr>
          <a:xfrm>
            <a:off x="7312274" y="645410"/>
            <a:ext cx="4378203" cy="512448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Select following columns to Output:</a:t>
            </a:r>
          </a:p>
          <a:p>
            <a:pPr marL="887288" lvl="1" indent="-342900" fontAlgn="base">
              <a:spcBef>
                <a:spcPct val="50000"/>
              </a:spcBef>
              <a:spcAft>
                <a:spcPct val="0"/>
              </a:spcAft>
              <a:buClr>
                <a:srgbClr val="F0AB00"/>
              </a:buClr>
              <a:buSzPct val="80000"/>
              <a:buFont typeface="Wingdings" pitchFamily="2" charset="2"/>
              <a:buChar char="ü"/>
            </a:pPr>
            <a:r>
              <a:rPr lang="en-US" sz="1800" kern="0" dirty="0" err="1">
                <a:ea typeface="Arial Unicode MS" pitchFamily="34" charset="-128"/>
                <a:cs typeface="Arial Unicode MS" pitchFamily="34" charset="-128"/>
              </a:rPr>
              <a:t>DocDueDate</a:t>
            </a:r>
            <a:endParaRPr lang="en-US" sz="1800" kern="0" dirty="0">
              <a:ea typeface="Arial Unicode MS" pitchFamily="34" charset="-128"/>
              <a:cs typeface="Arial Unicode MS" pitchFamily="34" charset="-128"/>
            </a:endParaRPr>
          </a:p>
          <a:p>
            <a:pPr marL="887288" lvl="1" indent="-342900" fontAlgn="base">
              <a:spcBef>
                <a:spcPct val="50000"/>
              </a:spcBef>
              <a:spcAft>
                <a:spcPct val="0"/>
              </a:spcAft>
              <a:buClr>
                <a:srgbClr val="F0AB00"/>
              </a:buClr>
              <a:buSzPct val="80000"/>
              <a:buFont typeface="Wingdings" pitchFamily="2" charset="2"/>
              <a:buChar char="ü"/>
            </a:pPr>
            <a:r>
              <a:rPr lang="en-US" sz="1800" kern="0" dirty="0" err="1">
                <a:ea typeface="Arial Unicode MS" pitchFamily="34" charset="-128"/>
                <a:cs typeface="Arial Unicode MS" pitchFamily="34" charset="-128"/>
              </a:rPr>
              <a:t>DocTotal</a:t>
            </a: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Click in the field “</a:t>
            </a:r>
            <a:r>
              <a:rPr lang="en-US" sz="1800" kern="0" dirty="0" err="1">
                <a:ea typeface="Arial Unicode MS" pitchFamily="34" charset="-128"/>
                <a:cs typeface="Arial Unicode MS" pitchFamily="34" charset="-128"/>
              </a:rPr>
              <a:t>DocTotal</a:t>
            </a:r>
            <a:r>
              <a:rPr lang="en-US" sz="1800" kern="0" dirty="0">
                <a:ea typeface="Arial Unicode MS" pitchFamily="34" charset="-128"/>
                <a:cs typeface="Arial Unicode MS" pitchFamily="34" charset="-128"/>
              </a:rPr>
              <a:t>” and in the Properties board, rename it to:</a:t>
            </a:r>
          </a:p>
          <a:p>
            <a:pPr marL="887288" lvl="1" indent="-342900"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INV_DocTotal</a:t>
            </a: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pic>
        <p:nvPicPr>
          <p:cNvPr id="3" name="Imagem 2">
            <a:extLst>
              <a:ext uri="{FF2B5EF4-FFF2-40B4-BE49-F238E27FC236}">
                <a16:creationId xmlns:a16="http://schemas.microsoft.com/office/drawing/2014/main" id="{05AB85AA-605E-5E4C-BB00-BAD3D176786B}"/>
              </a:ext>
            </a:extLst>
          </p:cNvPr>
          <p:cNvPicPr>
            <a:picLocks noChangeAspect="1"/>
          </p:cNvPicPr>
          <p:nvPr/>
        </p:nvPicPr>
        <p:blipFill>
          <a:blip r:embed="rId2"/>
          <a:stretch>
            <a:fillRect/>
          </a:stretch>
        </p:blipFill>
        <p:spPr>
          <a:xfrm>
            <a:off x="504001" y="1139567"/>
            <a:ext cx="6705345" cy="3926703"/>
          </a:xfrm>
          <a:prstGeom prst="rect">
            <a:avLst/>
          </a:prstGeom>
        </p:spPr>
      </p:pic>
    </p:spTree>
    <p:extLst>
      <p:ext uri="{BB962C8B-B14F-4D97-AF65-F5344CB8AC3E}">
        <p14:creationId xmlns:p14="http://schemas.microsoft.com/office/powerpoint/2010/main" val="2505786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8AD9-5BDC-414D-B3AA-A71BE4DF5A5E}"/>
              </a:ext>
            </a:extLst>
          </p:cNvPr>
          <p:cNvSpPr>
            <a:spLocks noGrp="1"/>
          </p:cNvSpPr>
          <p:nvPr>
            <p:ph type="title"/>
          </p:nvPr>
        </p:nvSpPr>
        <p:spPr>
          <a:xfrm>
            <a:off x="504001" y="504000"/>
            <a:ext cx="11186476" cy="369332"/>
          </a:xfrm>
        </p:spPr>
        <p:txBody>
          <a:bodyPr/>
          <a:lstStyle/>
          <a:p>
            <a:r>
              <a:rPr lang="es-MX" dirty="0"/>
              <a:t>Create a Join Definition</a:t>
            </a:r>
          </a:p>
        </p:txBody>
      </p:sp>
      <p:sp>
        <p:nvSpPr>
          <p:cNvPr id="7" name="TextBox 5">
            <a:extLst>
              <a:ext uri="{FF2B5EF4-FFF2-40B4-BE49-F238E27FC236}">
                <a16:creationId xmlns:a16="http://schemas.microsoft.com/office/drawing/2014/main" id="{B4D81818-D7D1-144F-AFB6-5F8EC408EEE1}"/>
              </a:ext>
            </a:extLst>
          </p:cNvPr>
          <p:cNvSpPr txBox="1"/>
          <p:nvPr/>
        </p:nvSpPr>
        <p:spPr>
          <a:xfrm>
            <a:off x="7107214" y="873332"/>
            <a:ext cx="4583263" cy="443198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pt-BR" sz="1800" dirty="0" err="1"/>
              <a:t>From</a:t>
            </a:r>
            <a:r>
              <a:rPr lang="pt-BR" sz="1800" dirty="0"/>
              <a:t> </a:t>
            </a:r>
            <a:r>
              <a:rPr lang="pt-BR" sz="1800" dirty="0" err="1"/>
              <a:t>the</a:t>
            </a:r>
            <a:r>
              <a:rPr lang="pt-BR" sz="1800" dirty="0"/>
              <a:t> “Projection1”, </a:t>
            </a:r>
            <a:r>
              <a:rPr lang="pt-BR" sz="1800" dirty="0" err="1"/>
              <a:t>drag</a:t>
            </a:r>
            <a:r>
              <a:rPr lang="pt-BR" sz="1800" dirty="0"/>
              <a:t> </a:t>
            </a:r>
            <a:r>
              <a:rPr lang="pt-BR" sz="1800" dirty="0" err="1"/>
              <a:t>and</a:t>
            </a:r>
            <a:r>
              <a:rPr lang="pt-BR" sz="1800" dirty="0"/>
              <a:t> </a:t>
            </a:r>
            <a:r>
              <a:rPr lang="pt-BR" sz="1800" dirty="0" err="1"/>
              <a:t>drop</a:t>
            </a:r>
            <a:r>
              <a:rPr lang="pt-BR" sz="1800" dirty="0"/>
              <a:t> a node </a:t>
            </a:r>
            <a:r>
              <a:rPr lang="pt-BR" sz="1800" dirty="0" err="1"/>
              <a:t>between</a:t>
            </a:r>
            <a:r>
              <a:rPr lang="pt-BR" sz="1800" dirty="0"/>
              <a:t> </a:t>
            </a:r>
            <a:r>
              <a:rPr lang="pt-BR" sz="1800" dirty="0" err="1"/>
              <a:t>the</a:t>
            </a:r>
            <a:r>
              <a:rPr lang="pt-BR" sz="1800" dirty="0"/>
              <a:t> </a:t>
            </a:r>
            <a:r>
              <a:rPr lang="pt-BR" sz="1800" dirty="0" err="1"/>
              <a:t>Projection</a:t>
            </a:r>
            <a:r>
              <a:rPr lang="pt-BR" sz="1800" dirty="0"/>
              <a:t> 1 </a:t>
            </a:r>
            <a:r>
              <a:rPr lang="pt-BR" sz="1800" dirty="0" err="1"/>
              <a:t>and</a:t>
            </a:r>
            <a:r>
              <a:rPr lang="pt-BR" sz="1800" dirty="0"/>
              <a:t> Star </a:t>
            </a:r>
            <a:r>
              <a:rPr lang="pt-BR" sz="1800" dirty="0" err="1"/>
              <a:t>Join</a:t>
            </a: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Add CV_TIME already created into Star Join board. </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pic>
        <p:nvPicPr>
          <p:cNvPr id="4" name="Imagem 3">
            <a:extLst>
              <a:ext uri="{FF2B5EF4-FFF2-40B4-BE49-F238E27FC236}">
                <a16:creationId xmlns:a16="http://schemas.microsoft.com/office/drawing/2014/main" id="{3DC9D11D-8AE1-6B48-9A20-15F1E3308567}"/>
              </a:ext>
            </a:extLst>
          </p:cNvPr>
          <p:cNvPicPr>
            <a:picLocks noChangeAspect="1"/>
          </p:cNvPicPr>
          <p:nvPr/>
        </p:nvPicPr>
        <p:blipFill>
          <a:blip r:embed="rId2"/>
          <a:stretch>
            <a:fillRect/>
          </a:stretch>
        </p:blipFill>
        <p:spPr>
          <a:xfrm>
            <a:off x="504001" y="1077766"/>
            <a:ext cx="3950071" cy="2844869"/>
          </a:xfrm>
          <a:prstGeom prst="rect">
            <a:avLst/>
          </a:prstGeom>
        </p:spPr>
      </p:pic>
      <p:pic>
        <p:nvPicPr>
          <p:cNvPr id="6" name="Imagem 5">
            <a:extLst>
              <a:ext uri="{FF2B5EF4-FFF2-40B4-BE49-F238E27FC236}">
                <a16:creationId xmlns:a16="http://schemas.microsoft.com/office/drawing/2014/main" id="{F0CF2BF5-7D52-6D43-B351-2A27C4426AE5}"/>
              </a:ext>
            </a:extLst>
          </p:cNvPr>
          <p:cNvPicPr>
            <a:picLocks noChangeAspect="1"/>
          </p:cNvPicPr>
          <p:nvPr/>
        </p:nvPicPr>
        <p:blipFill>
          <a:blip r:embed="rId3"/>
          <a:stretch>
            <a:fillRect/>
          </a:stretch>
        </p:blipFill>
        <p:spPr>
          <a:xfrm>
            <a:off x="504001" y="4127068"/>
            <a:ext cx="3165956" cy="2608223"/>
          </a:xfrm>
          <a:prstGeom prst="rect">
            <a:avLst/>
          </a:prstGeom>
        </p:spPr>
      </p:pic>
    </p:spTree>
    <p:extLst>
      <p:ext uri="{BB962C8B-B14F-4D97-AF65-F5344CB8AC3E}">
        <p14:creationId xmlns:p14="http://schemas.microsoft.com/office/powerpoint/2010/main" val="1352762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8AD9-5BDC-414D-B3AA-A71BE4DF5A5E}"/>
              </a:ext>
            </a:extLst>
          </p:cNvPr>
          <p:cNvSpPr>
            <a:spLocks noGrp="1"/>
          </p:cNvSpPr>
          <p:nvPr>
            <p:ph type="title"/>
          </p:nvPr>
        </p:nvSpPr>
        <p:spPr>
          <a:xfrm>
            <a:off x="504001" y="504000"/>
            <a:ext cx="11186476" cy="369332"/>
          </a:xfrm>
        </p:spPr>
        <p:txBody>
          <a:bodyPr/>
          <a:lstStyle/>
          <a:p>
            <a:r>
              <a:rPr lang="es-MX" dirty="0"/>
              <a:t>Create a Join Definition</a:t>
            </a:r>
          </a:p>
        </p:txBody>
      </p:sp>
      <p:sp>
        <p:nvSpPr>
          <p:cNvPr id="7" name="TextBox 5">
            <a:extLst>
              <a:ext uri="{FF2B5EF4-FFF2-40B4-BE49-F238E27FC236}">
                <a16:creationId xmlns:a16="http://schemas.microsoft.com/office/drawing/2014/main" id="{B4D81818-D7D1-144F-AFB6-5F8EC408EEE1}"/>
              </a:ext>
            </a:extLst>
          </p:cNvPr>
          <p:cNvSpPr txBox="1"/>
          <p:nvPr/>
        </p:nvSpPr>
        <p:spPr>
          <a:xfrm>
            <a:off x="7107214" y="873332"/>
            <a:ext cx="4583263" cy="373948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pt-BR" sz="1800" dirty="0" err="1"/>
              <a:t>From</a:t>
            </a:r>
            <a:r>
              <a:rPr lang="pt-BR" sz="1800" dirty="0"/>
              <a:t> </a:t>
            </a:r>
            <a:r>
              <a:rPr lang="pt-BR" sz="1800" dirty="0" err="1"/>
              <a:t>the</a:t>
            </a:r>
            <a:r>
              <a:rPr lang="pt-BR" sz="1800" dirty="0"/>
              <a:t> “Projection1”, </a:t>
            </a:r>
            <a:r>
              <a:rPr lang="pt-BR" sz="1800" dirty="0" err="1"/>
              <a:t>drag</a:t>
            </a:r>
            <a:r>
              <a:rPr lang="pt-BR" sz="1800" dirty="0"/>
              <a:t> </a:t>
            </a:r>
            <a:r>
              <a:rPr lang="pt-BR" sz="1800" dirty="0" err="1"/>
              <a:t>and</a:t>
            </a:r>
            <a:r>
              <a:rPr lang="pt-BR" sz="1800" dirty="0"/>
              <a:t> </a:t>
            </a:r>
            <a:r>
              <a:rPr lang="pt-BR" sz="1800" dirty="0" err="1"/>
              <a:t>drop</a:t>
            </a:r>
            <a:r>
              <a:rPr lang="pt-BR" sz="1800" dirty="0"/>
              <a:t> a node </a:t>
            </a:r>
            <a:r>
              <a:rPr lang="pt-BR" sz="1800" dirty="0" err="1"/>
              <a:t>between</a:t>
            </a:r>
            <a:r>
              <a:rPr lang="pt-BR" sz="1800" dirty="0"/>
              <a:t> </a:t>
            </a:r>
            <a:r>
              <a:rPr lang="pt-BR" sz="1800" dirty="0" err="1"/>
              <a:t>the</a:t>
            </a:r>
            <a:r>
              <a:rPr lang="pt-BR" sz="1800" dirty="0"/>
              <a:t> </a:t>
            </a:r>
            <a:r>
              <a:rPr lang="pt-BR" sz="1800" dirty="0" err="1"/>
              <a:t>Projection</a:t>
            </a:r>
            <a:r>
              <a:rPr lang="pt-BR" sz="1800" dirty="0"/>
              <a:t> </a:t>
            </a:r>
            <a:r>
              <a:rPr lang="pt-BR" sz="1800" dirty="0" err="1"/>
              <a:t>and</a:t>
            </a:r>
            <a:r>
              <a:rPr lang="pt-BR" sz="1800" dirty="0"/>
              <a:t> CV_TIME</a:t>
            </a:r>
          </a:p>
          <a:p>
            <a:pPr marL="887288" lvl="1" indent="-342900" fontAlgn="base">
              <a:spcBef>
                <a:spcPct val="50000"/>
              </a:spcBef>
              <a:spcAft>
                <a:spcPct val="0"/>
              </a:spcAft>
              <a:buClr>
                <a:srgbClr val="F0AB00"/>
              </a:buClr>
              <a:buSzPct val="80000"/>
              <a:buAutoNum type="alphaLcParenR"/>
            </a:pPr>
            <a:r>
              <a:rPr lang="pt-BR" sz="1800" kern="0" dirty="0">
                <a:ea typeface="Arial Unicode MS" pitchFamily="34" charset="-128"/>
                <a:cs typeface="Arial Unicode MS" pitchFamily="34" charset="-128"/>
              </a:rPr>
              <a:t>Key </a:t>
            </a:r>
            <a:r>
              <a:rPr lang="pt-BR" sz="1800" kern="0" dirty="0" err="1">
                <a:ea typeface="Arial Unicode MS" pitchFamily="34" charset="-128"/>
                <a:cs typeface="Arial Unicode MS" pitchFamily="34" charset="-128"/>
              </a:rPr>
              <a:t>Fields</a:t>
            </a:r>
            <a:r>
              <a:rPr lang="pt-BR" sz="1800" kern="0" dirty="0">
                <a:ea typeface="Arial Unicode MS" pitchFamily="34" charset="-128"/>
                <a:cs typeface="Arial Unicode MS" pitchFamily="34" charset="-128"/>
              </a:rPr>
              <a:t>:  	</a:t>
            </a:r>
            <a:r>
              <a:rPr lang="pt-BR" sz="1800" kern="0" dirty="0" err="1">
                <a:ea typeface="Arial Unicode MS" pitchFamily="34" charset="-128"/>
                <a:cs typeface="Arial Unicode MS" pitchFamily="34" charset="-128"/>
              </a:rPr>
              <a:t>DocDueDate</a:t>
            </a:r>
            <a:endParaRPr lang="pt-BR" sz="1800" kern="0" dirty="0">
              <a:ea typeface="Arial Unicode MS" pitchFamily="34" charset="-128"/>
              <a:cs typeface="Arial Unicode MS" pitchFamily="34" charset="-128"/>
            </a:endParaRPr>
          </a:p>
          <a:p>
            <a:pPr lvl="1" fontAlgn="base">
              <a:spcBef>
                <a:spcPct val="50000"/>
              </a:spcBef>
              <a:spcAft>
                <a:spcPct val="0"/>
              </a:spcAft>
              <a:buClr>
                <a:srgbClr val="F0AB00"/>
              </a:buClr>
              <a:buSzPct val="80000"/>
              <a:buNone/>
            </a:pPr>
            <a:r>
              <a:rPr lang="pt-BR" sz="1800" kern="0" dirty="0">
                <a:ea typeface="Arial Unicode MS" pitchFamily="34" charset="-128"/>
                <a:cs typeface="Arial Unicode MS" pitchFamily="34" charset="-128"/>
              </a:rPr>
              <a:t>		DATETIMESTAMP</a:t>
            </a:r>
            <a:endParaRPr lang="pt-BR" sz="900" kern="0" dirty="0">
              <a:ea typeface="Arial Unicode MS" pitchFamily="34" charset="-128"/>
              <a:cs typeface="Arial Unicode MS" pitchFamily="34" charset="-128"/>
            </a:endParaRPr>
          </a:p>
          <a:p>
            <a:pPr marL="887288" lvl="1" indent="-342900" fontAlgn="base">
              <a:spcBef>
                <a:spcPct val="50000"/>
              </a:spcBef>
              <a:spcAft>
                <a:spcPct val="0"/>
              </a:spcAft>
              <a:buClr>
                <a:srgbClr val="F0AB00"/>
              </a:buClr>
              <a:buSzPct val="80000"/>
              <a:buAutoNum type="alphaLcParenR"/>
            </a:pPr>
            <a:r>
              <a:rPr lang="pt-BR" sz="1800" kern="0" dirty="0" err="1">
                <a:ea typeface="Arial Unicode MS" pitchFamily="34" charset="-128"/>
                <a:cs typeface="Arial Unicode MS" pitchFamily="34" charset="-128"/>
              </a:rPr>
              <a:t>Cardinality</a:t>
            </a:r>
            <a:r>
              <a:rPr lang="pt-BR" sz="1800" kern="0" dirty="0">
                <a:ea typeface="Arial Unicode MS" pitchFamily="34" charset="-128"/>
                <a:cs typeface="Arial Unicode MS" pitchFamily="34" charset="-128"/>
              </a:rPr>
              <a:t>:  n..1</a:t>
            </a: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p:txBody>
      </p:sp>
      <p:pic>
        <p:nvPicPr>
          <p:cNvPr id="8" name="Imagem 7">
            <a:extLst>
              <a:ext uri="{FF2B5EF4-FFF2-40B4-BE49-F238E27FC236}">
                <a16:creationId xmlns:a16="http://schemas.microsoft.com/office/drawing/2014/main" id="{DBF7DCCA-C8D3-D945-8DCB-5792D9864898}"/>
              </a:ext>
            </a:extLst>
          </p:cNvPr>
          <p:cNvPicPr>
            <a:picLocks noChangeAspect="1"/>
          </p:cNvPicPr>
          <p:nvPr/>
        </p:nvPicPr>
        <p:blipFill>
          <a:blip r:embed="rId2"/>
          <a:stretch>
            <a:fillRect/>
          </a:stretch>
        </p:blipFill>
        <p:spPr>
          <a:xfrm>
            <a:off x="504000" y="3672379"/>
            <a:ext cx="8981280" cy="1309770"/>
          </a:xfrm>
          <a:prstGeom prst="rect">
            <a:avLst/>
          </a:prstGeom>
        </p:spPr>
      </p:pic>
      <p:pic>
        <p:nvPicPr>
          <p:cNvPr id="3" name="Imagem 2">
            <a:extLst>
              <a:ext uri="{FF2B5EF4-FFF2-40B4-BE49-F238E27FC236}">
                <a16:creationId xmlns:a16="http://schemas.microsoft.com/office/drawing/2014/main" id="{E2ACBC56-6F9E-9D4B-9173-5ADA5FA43AC6}"/>
              </a:ext>
            </a:extLst>
          </p:cNvPr>
          <p:cNvPicPr>
            <a:picLocks noChangeAspect="1"/>
          </p:cNvPicPr>
          <p:nvPr/>
        </p:nvPicPr>
        <p:blipFill>
          <a:blip r:embed="rId3"/>
          <a:stretch>
            <a:fillRect/>
          </a:stretch>
        </p:blipFill>
        <p:spPr>
          <a:xfrm>
            <a:off x="504000" y="1036250"/>
            <a:ext cx="5819652" cy="2392749"/>
          </a:xfrm>
          <a:prstGeom prst="rect">
            <a:avLst/>
          </a:prstGeom>
        </p:spPr>
      </p:pic>
    </p:spTree>
    <p:extLst>
      <p:ext uri="{BB962C8B-B14F-4D97-AF65-F5344CB8AC3E}">
        <p14:creationId xmlns:p14="http://schemas.microsoft.com/office/powerpoint/2010/main" val="3010928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8AD9-5BDC-414D-B3AA-A71BE4DF5A5E}"/>
              </a:ext>
            </a:extLst>
          </p:cNvPr>
          <p:cNvSpPr>
            <a:spLocks noGrp="1"/>
          </p:cNvSpPr>
          <p:nvPr>
            <p:ph type="title"/>
          </p:nvPr>
        </p:nvSpPr>
        <p:spPr>
          <a:xfrm>
            <a:off x="504001" y="504000"/>
            <a:ext cx="11186476" cy="369332"/>
          </a:xfrm>
        </p:spPr>
        <p:txBody>
          <a:bodyPr/>
          <a:lstStyle/>
          <a:p>
            <a:r>
              <a:rPr lang="es-MX" dirty="0"/>
              <a:t>Star Join – Output Columns</a:t>
            </a:r>
          </a:p>
        </p:txBody>
      </p:sp>
      <p:sp>
        <p:nvSpPr>
          <p:cNvPr id="7" name="TextBox 5">
            <a:extLst>
              <a:ext uri="{FF2B5EF4-FFF2-40B4-BE49-F238E27FC236}">
                <a16:creationId xmlns:a16="http://schemas.microsoft.com/office/drawing/2014/main" id="{B4D81818-D7D1-144F-AFB6-5F8EC408EEE1}"/>
              </a:ext>
            </a:extLst>
          </p:cNvPr>
          <p:cNvSpPr txBox="1"/>
          <p:nvPr/>
        </p:nvSpPr>
        <p:spPr>
          <a:xfrm>
            <a:off x="7107214" y="873332"/>
            <a:ext cx="4583263" cy="553997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pt-BR" sz="1800" dirty="0"/>
              <a:t>In Star </a:t>
            </a:r>
            <a:r>
              <a:rPr lang="pt-BR" sz="1800" dirty="0" err="1"/>
              <a:t>Jopin</a:t>
            </a:r>
            <a:r>
              <a:rPr lang="pt-BR" sz="1800" dirty="0"/>
              <a:t>, click “</a:t>
            </a:r>
            <a:r>
              <a:rPr lang="pt-BR" sz="1800" dirty="0" err="1"/>
              <a:t>Mapping</a:t>
            </a:r>
            <a:r>
              <a:rPr lang="pt-BR" sz="1800" dirty="0"/>
              <a:t>” </a:t>
            </a:r>
            <a:r>
              <a:rPr lang="pt-BR" sz="1800" dirty="0" err="1"/>
              <a:t>and</a:t>
            </a:r>
            <a:r>
              <a:rPr lang="pt-BR" sz="1800" dirty="0"/>
              <a:t> </a:t>
            </a:r>
            <a:r>
              <a:rPr lang="pt-BR" sz="1800" dirty="0" err="1"/>
              <a:t>add</a:t>
            </a:r>
            <a:r>
              <a:rPr lang="pt-BR" sz="1800" dirty="0"/>
              <a:t> </a:t>
            </a:r>
            <a:r>
              <a:rPr lang="pt-BR" sz="1800" dirty="0" err="1"/>
              <a:t>the</a:t>
            </a:r>
            <a:r>
              <a:rPr lang="pt-BR" sz="1800" dirty="0"/>
              <a:t> </a:t>
            </a:r>
            <a:r>
              <a:rPr lang="pt-BR" sz="1800" dirty="0" err="1"/>
              <a:t>following</a:t>
            </a:r>
            <a:r>
              <a:rPr lang="pt-BR" sz="1800" dirty="0"/>
              <a:t> </a:t>
            </a:r>
            <a:r>
              <a:rPr lang="pt-BR" sz="1800" dirty="0" err="1"/>
              <a:t>column</a:t>
            </a:r>
            <a:r>
              <a:rPr lang="pt-BR" sz="1800" dirty="0"/>
              <a:t> </a:t>
            </a:r>
            <a:r>
              <a:rPr lang="pt-BR" sz="1800" dirty="0" err="1"/>
              <a:t>to</a:t>
            </a:r>
            <a:r>
              <a:rPr lang="pt-BR" sz="1800" dirty="0"/>
              <a:t> output:</a:t>
            </a:r>
          </a:p>
          <a:p>
            <a:pPr marL="887288" lvl="1" indent="-342900" fontAlgn="base">
              <a:spcBef>
                <a:spcPct val="50000"/>
              </a:spcBef>
              <a:spcAft>
                <a:spcPct val="0"/>
              </a:spcAft>
              <a:buClr>
                <a:srgbClr val="F0AB00"/>
              </a:buClr>
              <a:buSzPct val="80000"/>
              <a:buFont typeface="Wingdings" pitchFamily="2" charset="2"/>
              <a:buChar char="ü"/>
            </a:pPr>
            <a:r>
              <a:rPr lang="en-US" sz="1800" kern="0" dirty="0" err="1">
                <a:ea typeface="Arial Unicode MS" pitchFamily="34" charset="-128"/>
                <a:cs typeface="Arial Unicode MS" pitchFamily="34" charset="-128"/>
              </a:rPr>
              <a:t>INV_DocTotal</a:t>
            </a: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Save</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Run Calculation View</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p:txBody>
      </p:sp>
      <p:pic>
        <p:nvPicPr>
          <p:cNvPr id="4" name="Imagem 3">
            <a:extLst>
              <a:ext uri="{FF2B5EF4-FFF2-40B4-BE49-F238E27FC236}">
                <a16:creationId xmlns:a16="http://schemas.microsoft.com/office/drawing/2014/main" id="{2B150620-9BF9-DA4A-BFF5-72C905FDD7EF}"/>
              </a:ext>
            </a:extLst>
          </p:cNvPr>
          <p:cNvPicPr>
            <a:picLocks noChangeAspect="1"/>
          </p:cNvPicPr>
          <p:nvPr/>
        </p:nvPicPr>
        <p:blipFill>
          <a:blip r:embed="rId2"/>
          <a:stretch>
            <a:fillRect/>
          </a:stretch>
        </p:blipFill>
        <p:spPr>
          <a:xfrm>
            <a:off x="1752032" y="4043931"/>
            <a:ext cx="3684941" cy="942660"/>
          </a:xfrm>
          <a:prstGeom prst="rect">
            <a:avLst/>
          </a:prstGeom>
        </p:spPr>
      </p:pic>
      <p:pic>
        <p:nvPicPr>
          <p:cNvPr id="5" name="Imagem 4">
            <a:extLst>
              <a:ext uri="{FF2B5EF4-FFF2-40B4-BE49-F238E27FC236}">
                <a16:creationId xmlns:a16="http://schemas.microsoft.com/office/drawing/2014/main" id="{E7657EB8-CB24-F143-AB25-6BC5C6A9C17D}"/>
              </a:ext>
            </a:extLst>
          </p:cNvPr>
          <p:cNvPicPr>
            <a:picLocks noChangeAspect="1"/>
          </p:cNvPicPr>
          <p:nvPr/>
        </p:nvPicPr>
        <p:blipFill>
          <a:blip r:embed="rId3"/>
          <a:stretch>
            <a:fillRect/>
          </a:stretch>
        </p:blipFill>
        <p:spPr>
          <a:xfrm>
            <a:off x="1752031" y="5269069"/>
            <a:ext cx="3684941" cy="979811"/>
          </a:xfrm>
          <a:prstGeom prst="rect">
            <a:avLst/>
          </a:prstGeom>
        </p:spPr>
      </p:pic>
      <p:pic>
        <p:nvPicPr>
          <p:cNvPr id="3" name="Imagem 2">
            <a:extLst>
              <a:ext uri="{FF2B5EF4-FFF2-40B4-BE49-F238E27FC236}">
                <a16:creationId xmlns:a16="http://schemas.microsoft.com/office/drawing/2014/main" id="{2C0E3F2C-40DD-F740-B08D-563CEF2505DE}"/>
              </a:ext>
            </a:extLst>
          </p:cNvPr>
          <p:cNvPicPr>
            <a:picLocks noChangeAspect="1"/>
          </p:cNvPicPr>
          <p:nvPr/>
        </p:nvPicPr>
        <p:blipFill>
          <a:blip r:embed="rId4"/>
          <a:stretch>
            <a:fillRect/>
          </a:stretch>
        </p:blipFill>
        <p:spPr>
          <a:xfrm>
            <a:off x="504001" y="1155810"/>
            <a:ext cx="6533174" cy="1878934"/>
          </a:xfrm>
          <a:prstGeom prst="rect">
            <a:avLst/>
          </a:prstGeom>
        </p:spPr>
      </p:pic>
    </p:spTree>
    <p:extLst>
      <p:ext uri="{BB962C8B-B14F-4D97-AF65-F5344CB8AC3E}">
        <p14:creationId xmlns:p14="http://schemas.microsoft.com/office/powerpoint/2010/main" val="2686686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8AD9-5BDC-414D-B3AA-A71BE4DF5A5E}"/>
              </a:ext>
            </a:extLst>
          </p:cNvPr>
          <p:cNvSpPr>
            <a:spLocks noGrp="1"/>
          </p:cNvSpPr>
          <p:nvPr>
            <p:ph type="title"/>
          </p:nvPr>
        </p:nvSpPr>
        <p:spPr>
          <a:xfrm>
            <a:off x="504001" y="504000"/>
            <a:ext cx="11186476" cy="369332"/>
          </a:xfrm>
        </p:spPr>
        <p:txBody>
          <a:bodyPr/>
          <a:lstStyle/>
          <a:p>
            <a:r>
              <a:rPr lang="es-MX" dirty="0"/>
              <a:t>CV_SALES – R	esult Expected</a:t>
            </a:r>
          </a:p>
        </p:txBody>
      </p:sp>
      <p:sp>
        <p:nvSpPr>
          <p:cNvPr id="7" name="TextBox 5">
            <a:extLst>
              <a:ext uri="{FF2B5EF4-FFF2-40B4-BE49-F238E27FC236}">
                <a16:creationId xmlns:a16="http://schemas.microsoft.com/office/drawing/2014/main" id="{B4D81818-D7D1-144F-AFB6-5F8EC408EEE1}"/>
              </a:ext>
            </a:extLst>
          </p:cNvPr>
          <p:cNvSpPr txBox="1"/>
          <p:nvPr/>
        </p:nvSpPr>
        <p:spPr>
          <a:xfrm>
            <a:off x="504001" y="855814"/>
            <a:ext cx="4583263" cy="110799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pt-BR" sz="1800" kern="0" dirty="0" err="1">
                <a:ea typeface="Arial Unicode MS" pitchFamily="34" charset="-128"/>
                <a:cs typeface="Arial Unicode MS" pitchFamily="34" charset="-128"/>
              </a:rPr>
              <a:t>Result</a:t>
            </a:r>
            <a:r>
              <a:rPr lang="pt-BR" sz="1800" kern="0" dirty="0">
                <a:ea typeface="Arial Unicode MS" pitchFamily="34" charset="-128"/>
                <a:cs typeface="Arial Unicode MS" pitchFamily="34" charset="-128"/>
              </a:rPr>
              <a:t> </a:t>
            </a:r>
            <a:r>
              <a:rPr lang="pt-BR" sz="1800" kern="0" dirty="0" err="1">
                <a:ea typeface="Arial Unicode MS" pitchFamily="34" charset="-128"/>
                <a:cs typeface="Arial Unicode MS" pitchFamily="34" charset="-128"/>
              </a:rPr>
              <a:t>Expected</a:t>
            </a: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pic>
        <p:nvPicPr>
          <p:cNvPr id="4" name="Imagem 3">
            <a:extLst>
              <a:ext uri="{FF2B5EF4-FFF2-40B4-BE49-F238E27FC236}">
                <a16:creationId xmlns:a16="http://schemas.microsoft.com/office/drawing/2014/main" id="{848B93A3-456A-B44D-AE0A-FC95E03E1555}"/>
              </a:ext>
            </a:extLst>
          </p:cNvPr>
          <p:cNvPicPr>
            <a:picLocks noChangeAspect="1"/>
          </p:cNvPicPr>
          <p:nvPr/>
        </p:nvPicPr>
        <p:blipFill>
          <a:blip r:embed="rId2"/>
          <a:stretch>
            <a:fillRect/>
          </a:stretch>
        </p:blipFill>
        <p:spPr>
          <a:xfrm>
            <a:off x="504001" y="1887752"/>
            <a:ext cx="10414309" cy="3082496"/>
          </a:xfrm>
          <a:prstGeom prst="rect">
            <a:avLst/>
          </a:prstGeom>
        </p:spPr>
      </p:pic>
    </p:spTree>
    <p:extLst>
      <p:ext uri="{BB962C8B-B14F-4D97-AF65-F5344CB8AC3E}">
        <p14:creationId xmlns:p14="http://schemas.microsoft.com/office/powerpoint/2010/main" val="1679979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8AD9-5BDC-414D-B3AA-A71BE4DF5A5E}"/>
              </a:ext>
            </a:extLst>
          </p:cNvPr>
          <p:cNvSpPr>
            <a:spLocks noGrp="1"/>
          </p:cNvSpPr>
          <p:nvPr>
            <p:ph type="title"/>
          </p:nvPr>
        </p:nvSpPr>
        <p:spPr>
          <a:xfrm>
            <a:off x="504001" y="504000"/>
            <a:ext cx="11186476" cy="369332"/>
          </a:xfrm>
        </p:spPr>
        <p:txBody>
          <a:bodyPr/>
          <a:lstStyle/>
          <a:p>
            <a:r>
              <a:rPr lang="es-MX" dirty="0"/>
              <a:t>Create new Calculation View – CREDIT MEMO</a:t>
            </a:r>
          </a:p>
        </p:txBody>
      </p:sp>
      <p:sp>
        <p:nvSpPr>
          <p:cNvPr id="6" name="TextBox 5">
            <a:extLst>
              <a:ext uri="{FF2B5EF4-FFF2-40B4-BE49-F238E27FC236}">
                <a16:creationId xmlns:a16="http://schemas.microsoft.com/office/drawing/2014/main" id="{18EA0248-540D-475B-8D20-90EA9698B7C2}"/>
              </a:ext>
            </a:extLst>
          </p:cNvPr>
          <p:cNvSpPr txBox="1"/>
          <p:nvPr/>
        </p:nvSpPr>
        <p:spPr>
          <a:xfrm>
            <a:off x="7307919" y="243513"/>
            <a:ext cx="3950071" cy="567847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Name: CV_CREDIT</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Type: STANDARD</a:t>
            </a:r>
          </a:p>
          <a:p>
            <a:pPr marL="887288" lvl="1" indent="-342900" fontAlgn="base">
              <a:spcBef>
                <a:spcPct val="50000"/>
              </a:spcBef>
              <a:spcAft>
                <a:spcPct val="0"/>
              </a:spcAft>
              <a:buClr>
                <a:srgbClr val="F0AB00"/>
              </a:buClr>
              <a:buSzPct val="80000"/>
              <a:buFont typeface="Courier New" panose="02070309020205020404" pitchFamily="49" charset="0"/>
              <a:buChar char="o"/>
            </a:pPr>
            <a:r>
              <a:rPr lang="en-US" sz="1800" kern="0" dirty="0">
                <a:ea typeface="Arial Unicode MS" pitchFamily="34" charset="-128"/>
                <a:cs typeface="Arial Unicode MS" pitchFamily="34" charset="-128"/>
              </a:rPr>
              <a:t>Graphical</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Data Category: CUBE</a:t>
            </a:r>
          </a:p>
          <a:p>
            <a:pPr marL="887288" lvl="1" indent="-342900" fontAlgn="base">
              <a:spcBef>
                <a:spcPct val="50000"/>
              </a:spcBef>
              <a:spcAft>
                <a:spcPct val="0"/>
              </a:spcAft>
              <a:buClr>
                <a:srgbClr val="F0AB00"/>
              </a:buClr>
              <a:buSzPct val="80000"/>
              <a:buFont typeface="Wingdings" pitchFamily="2" charset="2"/>
              <a:buChar char="ü"/>
            </a:pPr>
            <a:r>
              <a:rPr lang="en-US" sz="1800" kern="0" dirty="0">
                <a:ea typeface="Arial Unicode MS" pitchFamily="34" charset="-128"/>
                <a:cs typeface="Arial Unicode MS" pitchFamily="34" charset="-128"/>
              </a:rPr>
              <a:t>SET with Star Join</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pic>
        <p:nvPicPr>
          <p:cNvPr id="3" name="Imagem 2">
            <a:extLst>
              <a:ext uri="{FF2B5EF4-FFF2-40B4-BE49-F238E27FC236}">
                <a16:creationId xmlns:a16="http://schemas.microsoft.com/office/drawing/2014/main" id="{12412D41-06D3-2C4C-9076-0301D6A18CBD}"/>
              </a:ext>
            </a:extLst>
          </p:cNvPr>
          <p:cNvPicPr>
            <a:picLocks noChangeAspect="1"/>
          </p:cNvPicPr>
          <p:nvPr/>
        </p:nvPicPr>
        <p:blipFill>
          <a:blip r:embed="rId2"/>
          <a:stretch>
            <a:fillRect/>
          </a:stretch>
        </p:blipFill>
        <p:spPr>
          <a:xfrm>
            <a:off x="504000" y="1268626"/>
            <a:ext cx="5006984" cy="2327190"/>
          </a:xfrm>
          <a:prstGeom prst="rect">
            <a:avLst/>
          </a:prstGeom>
        </p:spPr>
      </p:pic>
      <p:pic>
        <p:nvPicPr>
          <p:cNvPr id="5" name="Imagem 4">
            <a:extLst>
              <a:ext uri="{FF2B5EF4-FFF2-40B4-BE49-F238E27FC236}">
                <a16:creationId xmlns:a16="http://schemas.microsoft.com/office/drawing/2014/main" id="{E1BAF780-E8A1-6348-B564-BBE1D58D75CD}"/>
              </a:ext>
            </a:extLst>
          </p:cNvPr>
          <p:cNvPicPr>
            <a:picLocks noChangeAspect="1"/>
          </p:cNvPicPr>
          <p:nvPr/>
        </p:nvPicPr>
        <p:blipFill>
          <a:blip r:embed="rId3"/>
          <a:stretch>
            <a:fillRect/>
          </a:stretch>
        </p:blipFill>
        <p:spPr>
          <a:xfrm>
            <a:off x="1723281" y="3825404"/>
            <a:ext cx="3163975" cy="2531180"/>
          </a:xfrm>
          <a:prstGeom prst="rect">
            <a:avLst/>
          </a:prstGeom>
        </p:spPr>
      </p:pic>
    </p:spTree>
    <p:extLst>
      <p:ext uri="{BB962C8B-B14F-4D97-AF65-F5344CB8AC3E}">
        <p14:creationId xmlns:p14="http://schemas.microsoft.com/office/powerpoint/2010/main" val="3296881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8AD9-5BDC-414D-B3AA-A71BE4DF5A5E}"/>
              </a:ext>
            </a:extLst>
          </p:cNvPr>
          <p:cNvSpPr>
            <a:spLocks noGrp="1"/>
          </p:cNvSpPr>
          <p:nvPr>
            <p:ph type="title"/>
          </p:nvPr>
        </p:nvSpPr>
        <p:spPr>
          <a:xfrm>
            <a:off x="504001" y="504000"/>
            <a:ext cx="11186476" cy="369332"/>
          </a:xfrm>
        </p:spPr>
        <p:txBody>
          <a:bodyPr/>
          <a:lstStyle/>
          <a:p>
            <a:r>
              <a:rPr lang="es-MX" dirty="0"/>
              <a:t>Create Projection</a:t>
            </a:r>
          </a:p>
        </p:txBody>
      </p:sp>
      <p:sp>
        <p:nvSpPr>
          <p:cNvPr id="6" name="TextBox 5">
            <a:extLst>
              <a:ext uri="{FF2B5EF4-FFF2-40B4-BE49-F238E27FC236}">
                <a16:creationId xmlns:a16="http://schemas.microsoft.com/office/drawing/2014/main" id="{18EA0248-540D-475B-8D20-90EA9698B7C2}"/>
              </a:ext>
            </a:extLst>
          </p:cNvPr>
          <p:cNvSpPr txBox="1"/>
          <p:nvPr/>
        </p:nvSpPr>
        <p:spPr>
          <a:xfrm>
            <a:off x="7134924" y="1997797"/>
            <a:ext cx="4378203" cy="34624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Click “Create Projection” button</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Scroll the mouse to create a new projection.</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Add ORIN table into the projection.</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pic>
        <p:nvPicPr>
          <p:cNvPr id="5" name="Imagem 4">
            <a:extLst>
              <a:ext uri="{FF2B5EF4-FFF2-40B4-BE49-F238E27FC236}">
                <a16:creationId xmlns:a16="http://schemas.microsoft.com/office/drawing/2014/main" id="{A865FE24-9799-2F44-A67B-0BC1AF1507B4}"/>
              </a:ext>
            </a:extLst>
          </p:cNvPr>
          <p:cNvPicPr>
            <a:picLocks noChangeAspect="1"/>
          </p:cNvPicPr>
          <p:nvPr/>
        </p:nvPicPr>
        <p:blipFill rotWithShape="1">
          <a:blip r:embed="rId2"/>
          <a:srcRect t="9172" b="35131"/>
          <a:stretch/>
        </p:blipFill>
        <p:spPr>
          <a:xfrm>
            <a:off x="504001" y="1309816"/>
            <a:ext cx="4179210" cy="1544220"/>
          </a:xfrm>
          <a:prstGeom prst="rect">
            <a:avLst/>
          </a:prstGeom>
        </p:spPr>
      </p:pic>
      <p:pic>
        <p:nvPicPr>
          <p:cNvPr id="3" name="Imagem 2">
            <a:extLst>
              <a:ext uri="{FF2B5EF4-FFF2-40B4-BE49-F238E27FC236}">
                <a16:creationId xmlns:a16="http://schemas.microsoft.com/office/drawing/2014/main" id="{857CAED4-B70B-6345-BCC6-DC3640298166}"/>
              </a:ext>
            </a:extLst>
          </p:cNvPr>
          <p:cNvPicPr>
            <a:picLocks noChangeAspect="1"/>
          </p:cNvPicPr>
          <p:nvPr/>
        </p:nvPicPr>
        <p:blipFill>
          <a:blip r:embed="rId3"/>
          <a:stretch>
            <a:fillRect/>
          </a:stretch>
        </p:blipFill>
        <p:spPr>
          <a:xfrm>
            <a:off x="504000" y="3045114"/>
            <a:ext cx="6531013" cy="3034409"/>
          </a:xfrm>
          <a:prstGeom prst="rect">
            <a:avLst/>
          </a:prstGeom>
        </p:spPr>
      </p:pic>
    </p:spTree>
    <p:extLst>
      <p:ext uri="{BB962C8B-B14F-4D97-AF65-F5344CB8AC3E}">
        <p14:creationId xmlns:p14="http://schemas.microsoft.com/office/powerpoint/2010/main" val="637874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9BAD2C1-0032-40F4-97FB-33CE89DA39CB}"/>
              </a:ext>
            </a:extLst>
          </p:cNvPr>
          <p:cNvSpPr>
            <a:spLocks noGrp="1"/>
          </p:cNvSpPr>
          <p:nvPr>
            <p:ph type="title"/>
          </p:nvPr>
        </p:nvSpPr>
        <p:spPr>
          <a:xfrm>
            <a:off x="504001" y="504000"/>
            <a:ext cx="11186476" cy="369332"/>
          </a:xfrm>
        </p:spPr>
        <p:txBody>
          <a:bodyPr/>
          <a:lstStyle/>
          <a:p>
            <a:r>
              <a:rPr lang="en-US" dirty="0">
                <a:ea typeface="ＭＳ Ｐゴシック" pitchFamily="34" charset="-128"/>
              </a:rPr>
              <a:t>SAP HANA Modeling Guide</a:t>
            </a:r>
          </a:p>
        </p:txBody>
      </p:sp>
      <p:pic>
        <p:nvPicPr>
          <p:cNvPr id="6" name="Picture 5">
            <a:extLst>
              <a:ext uri="{FF2B5EF4-FFF2-40B4-BE49-F238E27FC236}">
                <a16:creationId xmlns:a16="http://schemas.microsoft.com/office/drawing/2014/main" id="{BC806328-BFDB-4464-92D5-9180CB748F9E}"/>
              </a:ext>
            </a:extLst>
          </p:cNvPr>
          <p:cNvPicPr>
            <a:picLocks noChangeAspect="1"/>
          </p:cNvPicPr>
          <p:nvPr/>
        </p:nvPicPr>
        <p:blipFill>
          <a:blip r:embed="rId2"/>
          <a:stretch>
            <a:fillRect/>
          </a:stretch>
        </p:blipFill>
        <p:spPr>
          <a:xfrm>
            <a:off x="427525" y="1642141"/>
            <a:ext cx="11527693" cy="4477397"/>
          </a:xfrm>
          <a:prstGeom prst="rect">
            <a:avLst/>
          </a:prstGeom>
        </p:spPr>
      </p:pic>
      <p:sp>
        <p:nvSpPr>
          <p:cNvPr id="7" name="TextBox 6">
            <a:extLst>
              <a:ext uri="{FF2B5EF4-FFF2-40B4-BE49-F238E27FC236}">
                <a16:creationId xmlns:a16="http://schemas.microsoft.com/office/drawing/2014/main" id="{18C3CEAE-E300-4CF3-8CD3-180161B7FC39}"/>
              </a:ext>
            </a:extLst>
          </p:cNvPr>
          <p:cNvSpPr txBox="1"/>
          <p:nvPr/>
        </p:nvSpPr>
        <p:spPr>
          <a:xfrm>
            <a:off x="504001" y="1258277"/>
            <a:ext cx="10231678"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pt-BR" sz="1400" dirty="0">
                <a:hlinkClick r:id="rId3"/>
              </a:rPr>
              <a:t>https://help.sap.com/viewer/fc5ace7a367c434190a8047881f92ed8/2.0.04/enUS/4c1652b4bf39481db9c6b52f6b43a377.html</a:t>
            </a:r>
            <a:endParaRPr lang="en-US" sz="14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536177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8AD9-5BDC-414D-B3AA-A71BE4DF5A5E}"/>
              </a:ext>
            </a:extLst>
          </p:cNvPr>
          <p:cNvSpPr>
            <a:spLocks noGrp="1"/>
          </p:cNvSpPr>
          <p:nvPr>
            <p:ph type="title"/>
          </p:nvPr>
        </p:nvSpPr>
        <p:spPr>
          <a:xfrm>
            <a:off x="504001" y="504000"/>
            <a:ext cx="11186476" cy="369332"/>
          </a:xfrm>
        </p:spPr>
        <p:txBody>
          <a:bodyPr/>
          <a:lstStyle/>
          <a:p>
            <a:r>
              <a:rPr lang="es-MX" dirty="0"/>
              <a:t>Output Columns</a:t>
            </a:r>
          </a:p>
        </p:txBody>
      </p:sp>
      <p:sp>
        <p:nvSpPr>
          <p:cNvPr id="6" name="TextBox 5">
            <a:extLst>
              <a:ext uri="{FF2B5EF4-FFF2-40B4-BE49-F238E27FC236}">
                <a16:creationId xmlns:a16="http://schemas.microsoft.com/office/drawing/2014/main" id="{18EA0248-540D-475B-8D20-90EA9698B7C2}"/>
              </a:ext>
            </a:extLst>
          </p:cNvPr>
          <p:cNvSpPr txBox="1"/>
          <p:nvPr/>
        </p:nvSpPr>
        <p:spPr>
          <a:xfrm>
            <a:off x="7312274" y="645410"/>
            <a:ext cx="4378203" cy="553997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Select following columns to Output:</a:t>
            </a:r>
          </a:p>
          <a:p>
            <a:pPr marL="887288" lvl="1" indent="-342900" fontAlgn="base">
              <a:spcBef>
                <a:spcPct val="50000"/>
              </a:spcBef>
              <a:spcAft>
                <a:spcPct val="0"/>
              </a:spcAft>
              <a:buClr>
                <a:srgbClr val="F0AB00"/>
              </a:buClr>
              <a:buSzPct val="80000"/>
              <a:buFont typeface="Wingdings" pitchFamily="2" charset="2"/>
              <a:buChar char="ü"/>
            </a:pPr>
            <a:r>
              <a:rPr lang="en-US" sz="1800" kern="0" dirty="0" err="1">
                <a:ea typeface="Arial Unicode MS" pitchFamily="34" charset="-128"/>
                <a:cs typeface="Arial Unicode MS" pitchFamily="34" charset="-128"/>
              </a:rPr>
              <a:t>DocDate</a:t>
            </a:r>
            <a:endParaRPr lang="en-US" sz="1800" kern="0" dirty="0">
              <a:ea typeface="Arial Unicode MS" pitchFamily="34" charset="-128"/>
              <a:cs typeface="Arial Unicode MS" pitchFamily="34" charset="-128"/>
            </a:endParaRPr>
          </a:p>
          <a:p>
            <a:pPr marL="887288" lvl="1" indent="-342900" fontAlgn="base">
              <a:spcBef>
                <a:spcPct val="50000"/>
              </a:spcBef>
              <a:spcAft>
                <a:spcPct val="0"/>
              </a:spcAft>
              <a:buClr>
                <a:srgbClr val="F0AB00"/>
              </a:buClr>
              <a:buSzPct val="80000"/>
              <a:buFont typeface="Wingdings" pitchFamily="2" charset="2"/>
              <a:buChar char="ü"/>
            </a:pPr>
            <a:r>
              <a:rPr lang="en-US" sz="1800" kern="0" dirty="0" err="1">
                <a:ea typeface="Arial Unicode MS" pitchFamily="34" charset="-128"/>
                <a:cs typeface="Arial Unicode MS" pitchFamily="34" charset="-128"/>
              </a:rPr>
              <a:t>DocTotal</a:t>
            </a: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Click in the field “</a:t>
            </a:r>
            <a:r>
              <a:rPr lang="en-US" sz="1800" kern="0" dirty="0" err="1">
                <a:ea typeface="Arial Unicode MS" pitchFamily="34" charset="-128"/>
                <a:cs typeface="Arial Unicode MS" pitchFamily="34" charset="-128"/>
              </a:rPr>
              <a:t>DocTotal</a:t>
            </a:r>
            <a:r>
              <a:rPr lang="en-US" sz="1800" kern="0" dirty="0">
                <a:ea typeface="Arial Unicode MS" pitchFamily="34" charset="-128"/>
                <a:cs typeface="Arial Unicode MS" pitchFamily="34" charset="-128"/>
              </a:rPr>
              <a:t>” and in the Properties board, rename it to:</a:t>
            </a:r>
          </a:p>
          <a:p>
            <a:pPr marL="887288" lvl="1" indent="-342900"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RIN_DocTotal</a:t>
            </a: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pic>
        <p:nvPicPr>
          <p:cNvPr id="5" name="Imagem 4">
            <a:extLst>
              <a:ext uri="{FF2B5EF4-FFF2-40B4-BE49-F238E27FC236}">
                <a16:creationId xmlns:a16="http://schemas.microsoft.com/office/drawing/2014/main" id="{549E8D51-5B52-2840-93A5-085BD20D000F}"/>
              </a:ext>
            </a:extLst>
          </p:cNvPr>
          <p:cNvPicPr>
            <a:picLocks noChangeAspect="1"/>
          </p:cNvPicPr>
          <p:nvPr/>
        </p:nvPicPr>
        <p:blipFill>
          <a:blip r:embed="rId2"/>
          <a:stretch>
            <a:fillRect/>
          </a:stretch>
        </p:blipFill>
        <p:spPr>
          <a:xfrm>
            <a:off x="504001" y="1048265"/>
            <a:ext cx="6672984" cy="4648200"/>
          </a:xfrm>
          <a:prstGeom prst="rect">
            <a:avLst/>
          </a:prstGeom>
        </p:spPr>
      </p:pic>
    </p:spTree>
    <p:extLst>
      <p:ext uri="{BB962C8B-B14F-4D97-AF65-F5344CB8AC3E}">
        <p14:creationId xmlns:p14="http://schemas.microsoft.com/office/powerpoint/2010/main" val="2803772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8AD9-5BDC-414D-B3AA-A71BE4DF5A5E}"/>
              </a:ext>
            </a:extLst>
          </p:cNvPr>
          <p:cNvSpPr>
            <a:spLocks noGrp="1"/>
          </p:cNvSpPr>
          <p:nvPr>
            <p:ph type="title"/>
          </p:nvPr>
        </p:nvSpPr>
        <p:spPr>
          <a:xfrm>
            <a:off x="504001" y="504000"/>
            <a:ext cx="11186476" cy="369332"/>
          </a:xfrm>
        </p:spPr>
        <p:txBody>
          <a:bodyPr/>
          <a:lstStyle/>
          <a:p>
            <a:r>
              <a:rPr lang="es-MX" dirty="0"/>
              <a:t>Create a Join Definition</a:t>
            </a:r>
          </a:p>
        </p:txBody>
      </p:sp>
      <p:sp>
        <p:nvSpPr>
          <p:cNvPr id="7" name="TextBox 5">
            <a:extLst>
              <a:ext uri="{FF2B5EF4-FFF2-40B4-BE49-F238E27FC236}">
                <a16:creationId xmlns:a16="http://schemas.microsoft.com/office/drawing/2014/main" id="{B4D81818-D7D1-144F-AFB6-5F8EC408EEE1}"/>
              </a:ext>
            </a:extLst>
          </p:cNvPr>
          <p:cNvSpPr txBox="1"/>
          <p:nvPr/>
        </p:nvSpPr>
        <p:spPr>
          <a:xfrm>
            <a:off x="7107214" y="873332"/>
            <a:ext cx="4583263" cy="443198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pt-BR" sz="1800" dirty="0" err="1"/>
              <a:t>From</a:t>
            </a:r>
            <a:r>
              <a:rPr lang="pt-BR" sz="1800" dirty="0"/>
              <a:t> </a:t>
            </a:r>
            <a:r>
              <a:rPr lang="pt-BR" sz="1800" dirty="0" err="1"/>
              <a:t>the</a:t>
            </a:r>
            <a:r>
              <a:rPr lang="pt-BR" sz="1800" dirty="0"/>
              <a:t> “Projection1”, </a:t>
            </a:r>
            <a:r>
              <a:rPr lang="pt-BR" sz="1800" dirty="0" err="1"/>
              <a:t>drag</a:t>
            </a:r>
            <a:r>
              <a:rPr lang="pt-BR" sz="1800" dirty="0"/>
              <a:t> </a:t>
            </a:r>
            <a:r>
              <a:rPr lang="pt-BR" sz="1800" dirty="0" err="1"/>
              <a:t>and</a:t>
            </a:r>
            <a:r>
              <a:rPr lang="pt-BR" sz="1800" dirty="0"/>
              <a:t> </a:t>
            </a:r>
            <a:r>
              <a:rPr lang="pt-BR" sz="1800" dirty="0" err="1"/>
              <a:t>drop</a:t>
            </a:r>
            <a:r>
              <a:rPr lang="pt-BR" sz="1800" dirty="0"/>
              <a:t> a node </a:t>
            </a:r>
            <a:r>
              <a:rPr lang="pt-BR" sz="1800" dirty="0" err="1"/>
              <a:t>between</a:t>
            </a:r>
            <a:r>
              <a:rPr lang="pt-BR" sz="1800" dirty="0"/>
              <a:t> </a:t>
            </a:r>
            <a:r>
              <a:rPr lang="pt-BR" sz="1800" dirty="0" err="1"/>
              <a:t>the</a:t>
            </a:r>
            <a:r>
              <a:rPr lang="pt-BR" sz="1800" dirty="0"/>
              <a:t> </a:t>
            </a:r>
            <a:r>
              <a:rPr lang="pt-BR" sz="1800" dirty="0" err="1"/>
              <a:t>Projection</a:t>
            </a:r>
            <a:r>
              <a:rPr lang="pt-BR" sz="1800" dirty="0"/>
              <a:t> 1 </a:t>
            </a:r>
            <a:r>
              <a:rPr lang="pt-BR" sz="1800" dirty="0" err="1"/>
              <a:t>and</a:t>
            </a:r>
            <a:r>
              <a:rPr lang="pt-BR" sz="1800" dirty="0"/>
              <a:t> Star </a:t>
            </a:r>
            <a:r>
              <a:rPr lang="pt-BR" sz="1800" dirty="0" err="1"/>
              <a:t>Join</a:t>
            </a: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Add CV_TIME already created into Star Join board. </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pic>
        <p:nvPicPr>
          <p:cNvPr id="5" name="Imagem 4">
            <a:extLst>
              <a:ext uri="{FF2B5EF4-FFF2-40B4-BE49-F238E27FC236}">
                <a16:creationId xmlns:a16="http://schemas.microsoft.com/office/drawing/2014/main" id="{DD3EAFCC-CC57-744B-B130-43C6E817CBB7}"/>
              </a:ext>
            </a:extLst>
          </p:cNvPr>
          <p:cNvPicPr>
            <a:picLocks noChangeAspect="1"/>
          </p:cNvPicPr>
          <p:nvPr/>
        </p:nvPicPr>
        <p:blipFill>
          <a:blip r:embed="rId2"/>
          <a:stretch>
            <a:fillRect/>
          </a:stretch>
        </p:blipFill>
        <p:spPr>
          <a:xfrm>
            <a:off x="504001" y="1041832"/>
            <a:ext cx="3462518" cy="2990356"/>
          </a:xfrm>
          <a:prstGeom prst="rect">
            <a:avLst/>
          </a:prstGeom>
        </p:spPr>
      </p:pic>
      <p:pic>
        <p:nvPicPr>
          <p:cNvPr id="8" name="Imagem 7">
            <a:extLst>
              <a:ext uri="{FF2B5EF4-FFF2-40B4-BE49-F238E27FC236}">
                <a16:creationId xmlns:a16="http://schemas.microsoft.com/office/drawing/2014/main" id="{33BCADD4-7CDC-0943-9637-16836FDA6A46}"/>
              </a:ext>
            </a:extLst>
          </p:cNvPr>
          <p:cNvPicPr>
            <a:picLocks noChangeAspect="1"/>
          </p:cNvPicPr>
          <p:nvPr/>
        </p:nvPicPr>
        <p:blipFill>
          <a:blip r:embed="rId3"/>
          <a:stretch>
            <a:fillRect/>
          </a:stretch>
        </p:blipFill>
        <p:spPr>
          <a:xfrm>
            <a:off x="504000" y="4200687"/>
            <a:ext cx="3462517" cy="2489269"/>
          </a:xfrm>
          <a:prstGeom prst="rect">
            <a:avLst/>
          </a:prstGeom>
        </p:spPr>
      </p:pic>
    </p:spTree>
    <p:extLst>
      <p:ext uri="{BB962C8B-B14F-4D97-AF65-F5344CB8AC3E}">
        <p14:creationId xmlns:p14="http://schemas.microsoft.com/office/powerpoint/2010/main" val="930111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8AD9-5BDC-414D-B3AA-A71BE4DF5A5E}"/>
              </a:ext>
            </a:extLst>
          </p:cNvPr>
          <p:cNvSpPr>
            <a:spLocks noGrp="1"/>
          </p:cNvSpPr>
          <p:nvPr>
            <p:ph type="title"/>
          </p:nvPr>
        </p:nvSpPr>
        <p:spPr>
          <a:xfrm>
            <a:off x="504001" y="504000"/>
            <a:ext cx="11186476" cy="369332"/>
          </a:xfrm>
        </p:spPr>
        <p:txBody>
          <a:bodyPr/>
          <a:lstStyle/>
          <a:p>
            <a:r>
              <a:rPr lang="es-MX" dirty="0"/>
              <a:t>Create a Join Definition</a:t>
            </a:r>
          </a:p>
        </p:txBody>
      </p:sp>
      <p:sp>
        <p:nvSpPr>
          <p:cNvPr id="7" name="TextBox 5">
            <a:extLst>
              <a:ext uri="{FF2B5EF4-FFF2-40B4-BE49-F238E27FC236}">
                <a16:creationId xmlns:a16="http://schemas.microsoft.com/office/drawing/2014/main" id="{B4D81818-D7D1-144F-AFB6-5F8EC408EEE1}"/>
              </a:ext>
            </a:extLst>
          </p:cNvPr>
          <p:cNvSpPr txBox="1"/>
          <p:nvPr/>
        </p:nvSpPr>
        <p:spPr>
          <a:xfrm>
            <a:off x="7107214" y="873332"/>
            <a:ext cx="4583263" cy="373948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pt-BR" sz="1800" dirty="0" err="1"/>
              <a:t>From</a:t>
            </a:r>
            <a:r>
              <a:rPr lang="pt-BR" sz="1800" dirty="0"/>
              <a:t> </a:t>
            </a:r>
            <a:r>
              <a:rPr lang="pt-BR" sz="1800" dirty="0" err="1"/>
              <a:t>the</a:t>
            </a:r>
            <a:r>
              <a:rPr lang="pt-BR" sz="1800" dirty="0"/>
              <a:t> “Projection1”, </a:t>
            </a:r>
            <a:r>
              <a:rPr lang="pt-BR" sz="1800" dirty="0" err="1"/>
              <a:t>drag</a:t>
            </a:r>
            <a:r>
              <a:rPr lang="pt-BR" sz="1800" dirty="0"/>
              <a:t> </a:t>
            </a:r>
            <a:r>
              <a:rPr lang="pt-BR" sz="1800" dirty="0" err="1"/>
              <a:t>and</a:t>
            </a:r>
            <a:r>
              <a:rPr lang="pt-BR" sz="1800" dirty="0"/>
              <a:t> </a:t>
            </a:r>
            <a:r>
              <a:rPr lang="pt-BR" sz="1800" dirty="0" err="1"/>
              <a:t>drop</a:t>
            </a:r>
            <a:r>
              <a:rPr lang="pt-BR" sz="1800" dirty="0"/>
              <a:t> a node </a:t>
            </a:r>
            <a:r>
              <a:rPr lang="pt-BR" sz="1800" dirty="0" err="1"/>
              <a:t>between</a:t>
            </a:r>
            <a:r>
              <a:rPr lang="pt-BR" sz="1800" dirty="0"/>
              <a:t> </a:t>
            </a:r>
            <a:r>
              <a:rPr lang="pt-BR" sz="1800" dirty="0" err="1"/>
              <a:t>the</a:t>
            </a:r>
            <a:r>
              <a:rPr lang="pt-BR" sz="1800" dirty="0"/>
              <a:t> </a:t>
            </a:r>
            <a:r>
              <a:rPr lang="pt-BR" sz="1800" dirty="0" err="1"/>
              <a:t>Projection</a:t>
            </a:r>
            <a:r>
              <a:rPr lang="pt-BR" sz="1800" dirty="0"/>
              <a:t> </a:t>
            </a:r>
            <a:r>
              <a:rPr lang="pt-BR" sz="1800" dirty="0" err="1"/>
              <a:t>and</a:t>
            </a:r>
            <a:r>
              <a:rPr lang="pt-BR" sz="1800" dirty="0"/>
              <a:t> CV_TIME</a:t>
            </a:r>
          </a:p>
          <a:p>
            <a:pPr marL="887288" lvl="1" indent="-342900" fontAlgn="base">
              <a:spcBef>
                <a:spcPct val="50000"/>
              </a:spcBef>
              <a:spcAft>
                <a:spcPct val="0"/>
              </a:spcAft>
              <a:buClr>
                <a:srgbClr val="F0AB00"/>
              </a:buClr>
              <a:buSzPct val="80000"/>
              <a:buAutoNum type="alphaLcParenR"/>
            </a:pPr>
            <a:r>
              <a:rPr lang="pt-BR" sz="1800" kern="0" dirty="0">
                <a:ea typeface="Arial Unicode MS" pitchFamily="34" charset="-128"/>
                <a:cs typeface="Arial Unicode MS" pitchFamily="34" charset="-128"/>
              </a:rPr>
              <a:t>Key </a:t>
            </a:r>
            <a:r>
              <a:rPr lang="pt-BR" sz="1800" kern="0" dirty="0" err="1">
                <a:ea typeface="Arial Unicode MS" pitchFamily="34" charset="-128"/>
                <a:cs typeface="Arial Unicode MS" pitchFamily="34" charset="-128"/>
              </a:rPr>
              <a:t>Fields</a:t>
            </a:r>
            <a:r>
              <a:rPr lang="pt-BR" sz="1800" kern="0" dirty="0">
                <a:ea typeface="Arial Unicode MS" pitchFamily="34" charset="-128"/>
                <a:cs typeface="Arial Unicode MS" pitchFamily="34" charset="-128"/>
              </a:rPr>
              <a:t>:  	</a:t>
            </a:r>
            <a:r>
              <a:rPr lang="pt-BR" sz="1800" kern="0" dirty="0" err="1">
                <a:ea typeface="Arial Unicode MS" pitchFamily="34" charset="-128"/>
                <a:cs typeface="Arial Unicode MS" pitchFamily="34" charset="-128"/>
              </a:rPr>
              <a:t>DocDate</a:t>
            </a:r>
            <a:endParaRPr lang="pt-BR" sz="1800" kern="0" dirty="0">
              <a:ea typeface="Arial Unicode MS" pitchFamily="34" charset="-128"/>
              <a:cs typeface="Arial Unicode MS" pitchFamily="34" charset="-128"/>
            </a:endParaRPr>
          </a:p>
          <a:p>
            <a:pPr lvl="1" fontAlgn="base">
              <a:spcBef>
                <a:spcPct val="50000"/>
              </a:spcBef>
              <a:spcAft>
                <a:spcPct val="0"/>
              </a:spcAft>
              <a:buClr>
                <a:srgbClr val="F0AB00"/>
              </a:buClr>
              <a:buSzPct val="80000"/>
              <a:buNone/>
            </a:pPr>
            <a:r>
              <a:rPr lang="pt-BR" sz="1800" kern="0" dirty="0">
                <a:ea typeface="Arial Unicode MS" pitchFamily="34" charset="-128"/>
                <a:cs typeface="Arial Unicode MS" pitchFamily="34" charset="-128"/>
              </a:rPr>
              <a:t>		DATETIMESTAMP</a:t>
            </a:r>
            <a:endParaRPr lang="pt-BR" sz="900" kern="0" dirty="0">
              <a:ea typeface="Arial Unicode MS" pitchFamily="34" charset="-128"/>
              <a:cs typeface="Arial Unicode MS" pitchFamily="34" charset="-128"/>
            </a:endParaRPr>
          </a:p>
          <a:p>
            <a:pPr marL="887288" lvl="1" indent="-342900" fontAlgn="base">
              <a:spcBef>
                <a:spcPct val="50000"/>
              </a:spcBef>
              <a:spcAft>
                <a:spcPct val="0"/>
              </a:spcAft>
              <a:buClr>
                <a:srgbClr val="F0AB00"/>
              </a:buClr>
              <a:buSzPct val="80000"/>
              <a:buAutoNum type="alphaLcParenR"/>
            </a:pPr>
            <a:r>
              <a:rPr lang="pt-BR" sz="1800" kern="0" dirty="0" err="1">
                <a:ea typeface="Arial Unicode MS" pitchFamily="34" charset="-128"/>
                <a:cs typeface="Arial Unicode MS" pitchFamily="34" charset="-128"/>
              </a:rPr>
              <a:t>Cardinality</a:t>
            </a:r>
            <a:r>
              <a:rPr lang="pt-BR" sz="1800" kern="0" dirty="0">
                <a:ea typeface="Arial Unicode MS" pitchFamily="34" charset="-128"/>
                <a:cs typeface="Arial Unicode MS" pitchFamily="34" charset="-128"/>
              </a:rPr>
              <a:t>:  n..1</a:t>
            </a: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p:txBody>
      </p:sp>
      <p:pic>
        <p:nvPicPr>
          <p:cNvPr id="4" name="Imagem 3">
            <a:extLst>
              <a:ext uri="{FF2B5EF4-FFF2-40B4-BE49-F238E27FC236}">
                <a16:creationId xmlns:a16="http://schemas.microsoft.com/office/drawing/2014/main" id="{20FB8E5C-9BC4-D840-9F6D-4E1BE8751EEA}"/>
              </a:ext>
            </a:extLst>
          </p:cNvPr>
          <p:cNvPicPr>
            <a:picLocks noChangeAspect="1"/>
          </p:cNvPicPr>
          <p:nvPr/>
        </p:nvPicPr>
        <p:blipFill>
          <a:blip r:embed="rId2"/>
          <a:stretch>
            <a:fillRect/>
          </a:stretch>
        </p:blipFill>
        <p:spPr>
          <a:xfrm>
            <a:off x="504000" y="3744784"/>
            <a:ext cx="9196138" cy="1506837"/>
          </a:xfrm>
          <a:prstGeom prst="rect">
            <a:avLst/>
          </a:prstGeom>
        </p:spPr>
      </p:pic>
      <p:pic>
        <p:nvPicPr>
          <p:cNvPr id="6" name="Imagem 5">
            <a:extLst>
              <a:ext uri="{FF2B5EF4-FFF2-40B4-BE49-F238E27FC236}">
                <a16:creationId xmlns:a16="http://schemas.microsoft.com/office/drawing/2014/main" id="{4C3FEFED-37CD-3543-A9AA-FEE87600BE01}"/>
              </a:ext>
            </a:extLst>
          </p:cNvPr>
          <p:cNvPicPr>
            <a:picLocks noChangeAspect="1"/>
          </p:cNvPicPr>
          <p:nvPr/>
        </p:nvPicPr>
        <p:blipFill>
          <a:blip r:embed="rId3"/>
          <a:stretch>
            <a:fillRect/>
          </a:stretch>
        </p:blipFill>
        <p:spPr>
          <a:xfrm>
            <a:off x="504000" y="1138194"/>
            <a:ext cx="6411564" cy="2383481"/>
          </a:xfrm>
          <a:prstGeom prst="rect">
            <a:avLst/>
          </a:prstGeom>
        </p:spPr>
      </p:pic>
    </p:spTree>
    <p:extLst>
      <p:ext uri="{BB962C8B-B14F-4D97-AF65-F5344CB8AC3E}">
        <p14:creationId xmlns:p14="http://schemas.microsoft.com/office/powerpoint/2010/main" val="3260294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8AD9-5BDC-414D-B3AA-A71BE4DF5A5E}"/>
              </a:ext>
            </a:extLst>
          </p:cNvPr>
          <p:cNvSpPr>
            <a:spLocks noGrp="1"/>
          </p:cNvSpPr>
          <p:nvPr>
            <p:ph type="title"/>
          </p:nvPr>
        </p:nvSpPr>
        <p:spPr>
          <a:xfrm>
            <a:off x="504001" y="504000"/>
            <a:ext cx="11186476" cy="369332"/>
          </a:xfrm>
        </p:spPr>
        <p:txBody>
          <a:bodyPr/>
          <a:lstStyle/>
          <a:p>
            <a:r>
              <a:rPr lang="es-MX" dirty="0"/>
              <a:t>Star Join – Output Columns</a:t>
            </a:r>
          </a:p>
        </p:txBody>
      </p:sp>
      <p:sp>
        <p:nvSpPr>
          <p:cNvPr id="7" name="TextBox 5">
            <a:extLst>
              <a:ext uri="{FF2B5EF4-FFF2-40B4-BE49-F238E27FC236}">
                <a16:creationId xmlns:a16="http://schemas.microsoft.com/office/drawing/2014/main" id="{B4D81818-D7D1-144F-AFB6-5F8EC408EEE1}"/>
              </a:ext>
            </a:extLst>
          </p:cNvPr>
          <p:cNvSpPr txBox="1"/>
          <p:nvPr/>
        </p:nvSpPr>
        <p:spPr>
          <a:xfrm>
            <a:off x="7107214" y="873332"/>
            <a:ext cx="4583263" cy="470898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pt-BR" sz="1800" dirty="0"/>
              <a:t>In Star </a:t>
            </a:r>
            <a:r>
              <a:rPr lang="pt-BR" sz="1800" dirty="0" err="1"/>
              <a:t>Join</a:t>
            </a:r>
            <a:r>
              <a:rPr lang="pt-BR" sz="1800" dirty="0"/>
              <a:t>, click “</a:t>
            </a:r>
            <a:r>
              <a:rPr lang="pt-BR" sz="1800" dirty="0" err="1"/>
              <a:t>Mapping</a:t>
            </a:r>
            <a:r>
              <a:rPr lang="pt-BR" sz="1800" dirty="0"/>
              <a:t>” </a:t>
            </a:r>
            <a:r>
              <a:rPr lang="pt-BR" sz="1800" dirty="0" err="1"/>
              <a:t>and</a:t>
            </a:r>
            <a:r>
              <a:rPr lang="pt-BR" sz="1800" dirty="0"/>
              <a:t> </a:t>
            </a:r>
            <a:r>
              <a:rPr lang="pt-BR" sz="1800" dirty="0" err="1"/>
              <a:t>add</a:t>
            </a:r>
            <a:r>
              <a:rPr lang="pt-BR" sz="1800" dirty="0"/>
              <a:t> </a:t>
            </a:r>
            <a:r>
              <a:rPr lang="pt-BR" sz="1800" dirty="0" err="1"/>
              <a:t>the</a:t>
            </a:r>
            <a:r>
              <a:rPr lang="pt-BR" sz="1800" dirty="0"/>
              <a:t> </a:t>
            </a:r>
            <a:r>
              <a:rPr lang="pt-BR" sz="1800" dirty="0" err="1"/>
              <a:t>following</a:t>
            </a:r>
            <a:r>
              <a:rPr lang="pt-BR" sz="1800" dirty="0"/>
              <a:t> </a:t>
            </a:r>
            <a:r>
              <a:rPr lang="pt-BR" sz="1800" dirty="0" err="1"/>
              <a:t>column</a:t>
            </a:r>
            <a:r>
              <a:rPr lang="pt-BR" sz="1800" dirty="0"/>
              <a:t> </a:t>
            </a:r>
            <a:r>
              <a:rPr lang="pt-BR" sz="1800" dirty="0" err="1"/>
              <a:t>to</a:t>
            </a:r>
            <a:r>
              <a:rPr lang="pt-BR" sz="1800" dirty="0"/>
              <a:t> output:</a:t>
            </a:r>
          </a:p>
          <a:p>
            <a:pPr marL="887288" lvl="1" indent="-342900" fontAlgn="base">
              <a:spcBef>
                <a:spcPct val="50000"/>
              </a:spcBef>
              <a:spcAft>
                <a:spcPct val="0"/>
              </a:spcAft>
              <a:buClr>
                <a:srgbClr val="F0AB00"/>
              </a:buClr>
              <a:buSzPct val="80000"/>
              <a:buFont typeface="Wingdings" pitchFamily="2" charset="2"/>
              <a:buChar char="ü"/>
            </a:pPr>
            <a:r>
              <a:rPr lang="en-US" sz="1800" kern="0" dirty="0" err="1">
                <a:ea typeface="Arial Unicode MS" pitchFamily="34" charset="-128"/>
                <a:cs typeface="Arial Unicode MS" pitchFamily="34" charset="-128"/>
              </a:rPr>
              <a:t>RIN_DocTotal</a:t>
            </a: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Save</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Run Calculation View</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p:txBody>
      </p:sp>
      <p:pic>
        <p:nvPicPr>
          <p:cNvPr id="4" name="Imagem 3">
            <a:extLst>
              <a:ext uri="{FF2B5EF4-FFF2-40B4-BE49-F238E27FC236}">
                <a16:creationId xmlns:a16="http://schemas.microsoft.com/office/drawing/2014/main" id="{2B150620-9BF9-DA4A-BFF5-72C905FDD7EF}"/>
              </a:ext>
            </a:extLst>
          </p:cNvPr>
          <p:cNvPicPr>
            <a:picLocks noChangeAspect="1"/>
          </p:cNvPicPr>
          <p:nvPr/>
        </p:nvPicPr>
        <p:blipFill>
          <a:blip r:embed="rId2"/>
          <a:stretch>
            <a:fillRect/>
          </a:stretch>
        </p:blipFill>
        <p:spPr>
          <a:xfrm>
            <a:off x="1752032" y="4043931"/>
            <a:ext cx="3684941" cy="942660"/>
          </a:xfrm>
          <a:prstGeom prst="rect">
            <a:avLst/>
          </a:prstGeom>
        </p:spPr>
      </p:pic>
      <p:pic>
        <p:nvPicPr>
          <p:cNvPr id="5" name="Imagem 4">
            <a:extLst>
              <a:ext uri="{FF2B5EF4-FFF2-40B4-BE49-F238E27FC236}">
                <a16:creationId xmlns:a16="http://schemas.microsoft.com/office/drawing/2014/main" id="{E7657EB8-CB24-F143-AB25-6BC5C6A9C17D}"/>
              </a:ext>
            </a:extLst>
          </p:cNvPr>
          <p:cNvPicPr>
            <a:picLocks noChangeAspect="1"/>
          </p:cNvPicPr>
          <p:nvPr/>
        </p:nvPicPr>
        <p:blipFill>
          <a:blip r:embed="rId3"/>
          <a:stretch>
            <a:fillRect/>
          </a:stretch>
        </p:blipFill>
        <p:spPr>
          <a:xfrm>
            <a:off x="1752031" y="5269069"/>
            <a:ext cx="3684941" cy="979811"/>
          </a:xfrm>
          <a:prstGeom prst="rect">
            <a:avLst/>
          </a:prstGeom>
        </p:spPr>
      </p:pic>
      <p:pic>
        <p:nvPicPr>
          <p:cNvPr id="6" name="Imagem 5">
            <a:extLst>
              <a:ext uri="{FF2B5EF4-FFF2-40B4-BE49-F238E27FC236}">
                <a16:creationId xmlns:a16="http://schemas.microsoft.com/office/drawing/2014/main" id="{4E981A78-C70B-0747-A0F9-A25A5106AE8E}"/>
              </a:ext>
            </a:extLst>
          </p:cNvPr>
          <p:cNvPicPr>
            <a:picLocks noChangeAspect="1"/>
          </p:cNvPicPr>
          <p:nvPr/>
        </p:nvPicPr>
        <p:blipFill>
          <a:blip r:embed="rId4"/>
          <a:stretch>
            <a:fillRect/>
          </a:stretch>
        </p:blipFill>
        <p:spPr>
          <a:xfrm>
            <a:off x="504001" y="1155809"/>
            <a:ext cx="6541414" cy="1772741"/>
          </a:xfrm>
          <a:prstGeom prst="rect">
            <a:avLst/>
          </a:prstGeom>
        </p:spPr>
      </p:pic>
    </p:spTree>
    <p:extLst>
      <p:ext uri="{BB962C8B-B14F-4D97-AF65-F5344CB8AC3E}">
        <p14:creationId xmlns:p14="http://schemas.microsoft.com/office/powerpoint/2010/main" val="321047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8AD9-5BDC-414D-B3AA-A71BE4DF5A5E}"/>
              </a:ext>
            </a:extLst>
          </p:cNvPr>
          <p:cNvSpPr>
            <a:spLocks noGrp="1"/>
          </p:cNvSpPr>
          <p:nvPr>
            <p:ph type="title"/>
          </p:nvPr>
        </p:nvSpPr>
        <p:spPr>
          <a:xfrm>
            <a:off x="504001" y="504000"/>
            <a:ext cx="11186476" cy="369332"/>
          </a:xfrm>
        </p:spPr>
        <p:txBody>
          <a:bodyPr/>
          <a:lstStyle/>
          <a:p>
            <a:r>
              <a:rPr lang="es-MX" dirty="0"/>
              <a:t>CV_CREDIT – Result Expected</a:t>
            </a:r>
          </a:p>
        </p:txBody>
      </p:sp>
      <p:sp>
        <p:nvSpPr>
          <p:cNvPr id="7" name="TextBox 5">
            <a:extLst>
              <a:ext uri="{FF2B5EF4-FFF2-40B4-BE49-F238E27FC236}">
                <a16:creationId xmlns:a16="http://schemas.microsoft.com/office/drawing/2014/main" id="{B4D81818-D7D1-144F-AFB6-5F8EC408EEE1}"/>
              </a:ext>
            </a:extLst>
          </p:cNvPr>
          <p:cNvSpPr txBox="1"/>
          <p:nvPr/>
        </p:nvSpPr>
        <p:spPr>
          <a:xfrm>
            <a:off x="504001" y="873332"/>
            <a:ext cx="4583263" cy="110799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pt-BR" sz="1800" kern="0" dirty="0" err="1">
                <a:ea typeface="Arial Unicode MS" pitchFamily="34" charset="-128"/>
                <a:cs typeface="Arial Unicode MS" pitchFamily="34" charset="-128"/>
              </a:rPr>
              <a:t>Result</a:t>
            </a:r>
            <a:r>
              <a:rPr lang="pt-BR" sz="1800" kern="0" dirty="0">
                <a:ea typeface="Arial Unicode MS" pitchFamily="34" charset="-128"/>
                <a:cs typeface="Arial Unicode MS" pitchFamily="34" charset="-128"/>
              </a:rPr>
              <a:t> </a:t>
            </a:r>
            <a:r>
              <a:rPr lang="pt-BR" sz="1800" kern="0" dirty="0" err="1">
                <a:ea typeface="Arial Unicode MS" pitchFamily="34" charset="-128"/>
                <a:cs typeface="Arial Unicode MS" pitchFamily="34" charset="-128"/>
              </a:rPr>
              <a:t>Expected</a:t>
            </a: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pic>
        <p:nvPicPr>
          <p:cNvPr id="3" name="Imagem 2">
            <a:extLst>
              <a:ext uri="{FF2B5EF4-FFF2-40B4-BE49-F238E27FC236}">
                <a16:creationId xmlns:a16="http://schemas.microsoft.com/office/drawing/2014/main" id="{95620377-A38C-7742-869B-62F6310AAB96}"/>
              </a:ext>
            </a:extLst>
          </p:cNvPr>
          <p:cNvPicPr>
            <a:picLocks noChangeAspect="1"/>
          </p:cNvPicPr>
          <p:nvPr/>
        </p:nvPicPr>
        <p:blipFill>
          <a:blip r:embed="rId2"/>
          <a:stretch>
            <a:fillRect/>
          </a:stretch>
        </p:blipFill>
        <p:spPr>
          <a:xfrm>
            <a:off x="504001" y="2109232"/>
            <a:ext cx="11401588" cy="2473754"/>
          </a:xfrm>
          <a:prstGeom prst="rect">
            <a:avLst/>
          </a:prstGeom>
        </p:spPr>
      </p:pic>
    </p:spTree>
    <p:extLst>
      <p:ext uri="{BB962C8B-B14F-4D97-AF65-F5344CB8AC3E}">
        <p14:creationId xmlns:p14="http://schemas.microsoft.com/office/powerpoint/2010/main" val="4243595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8AD9-5BDC-414D-B3AA-A71BE4DF5A5E}"/>
              </a:ext>
            </a:extLst>
          </p:cNvPr>
          <p:cNvSpPr>
            <a:spLocks noGrp="1"/>
          </p:cNvSpPr>
          <p:nvPr>
            <p:ph type="title"/>
          </p:nvPr>
        </p:nvSpPr>
        <p:spPr>
          <a:xfrm>
            <a:off x="504001" y="504000"/>
            <a:ext cx="11186476" cy="369332"/>
          </a:xfrm>
        </p:spPr>
        <p:txBody>
          <a:bodyPr/>
          <a:lstStyle/>
          <a:p>
            <a:r>
              <a:rPr lang="es-MX" dirty="0"/>
              <a:t>Create new Calculation View – NET SALES</a:t>
            </a:r>
          </a:p>
        </p:txBody>
      </p:sp>
      <p:sp>
        <p:nvSpPr>
          <p:cNvPr id="6" name="TextBox 5">
            <a:extLst>
              <a:ext uri="{FF2B5EF4-FFF2-40B4-BE49-F238E27FC236}">
                <a16:creationId xmlns:a16="http://schemas.microsoft.com/office/drawing/2014/main" id="{18EA0248-540D-475B-8D20-90EA9698B7C2}"/>
              </a:ext>
            </a:extLst>
          </p:cNvPr>
          <p:cNvSpPr txBox="1"/>
          <p:nvPr/>
        </p:nvSpPr>
        <p:spPr>
          <a:xfrm>
            <a:off x="7307919" y="243513"/>
            <a:ext cx="3950071" cy="526297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Name:  CV_NET	</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Type: STANDARD</a:t>
            </a:r>
          </a:p>
          <a:p>
            <a:pPr marL="887288" lvl="1" indent="-342900" fontAlgn="base">
              <a:spcBef>
                <a:spcPct val="50000"/>
              </a:spcBef>
              <a:spcAft>
                <a:spcPct val="0"/>
              </a:spcAft>
              <a:buClr>
                <a:srgbClr val="F0AB00"/>
              </a:buClr>
              <a:buSzPct val="80000"/>
              <a:buFont typeface="Courier New" panose="02070309020205020404" pitchFamily="49" charset="0"/>
              <a:buChar char="o"/>
            </a:pPr>
            <a:r>
              <a:rPr lang="en-US" sz="1800" kern="0" dirty="0">
                <a:ea typeface="Arial Unicode MS" pitchFamily="34" charset="-128"/>
                <a:cs typeface="Arial Unicode MS" pitchFamily="34" charset="-128"/>
              </a:rPr>
              <a:t>Graphical</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Data Category: CUBE</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pic>
        <p:nvPicPr>
          <p:cNvPr id="3" name="Imagem 2">
            <a:extLst>
              <a:ext uri="{FF2B5EF4-FFF2-40B4-BE49-F238E27FC236}">
                <a16:creationId xmlns:a16="http://schemas.microsoft.com/office/drawing/2014/main" id="{12412D41-06D3-2C4C-9076-0301D6A18CBD}"/>
              </a:ext>
            </a:extLst>
          </p:cNvPr>
          <p:cNvPicPr>
            <a:picLocks noChangeAspect="1"/>
          </p:cNvPicPr>
          <p:nvPr/>
        </p:nvPicPr>
        <p:blipFill>
          <a:blip r:embed="rId2"/>
          <a:stretch>
            <a:fillRect/>
          </a:stretch>
        </p:blipFill>
        <p:spPr>
          <a:xfrm>
            <a:off x="504000" y="1268626"/>
            <a:ext cx="5006984" cy="2327190"/>
          </a:xfrm>
          <a:prstGeom prst="rect">
            <a:avLst/>
          </a:prstGeom>
        </p:spPr>
      </p:pic>
      <p:pic>
        <p:nvPicPr>
          <p:cNvPr id="5" name="Imagem 4">
            <a:extLst>
              <a:ext uri="{FF2B5EF4-FFF2-40B4-BE49-F238E27FC236}">
                <a16:creationId xmlns:a16="http://schemas.microsoft.com/office/drawing/2014/main" id="{A473E7C0-F2D9-834A-8FB1-97656F13E513}"/>
              </a:ext>
            </a:extLst>
          </p:cNvPr>
          <p:cNvPicPr>
            <a:picLocks noChangeAspect="1"/>
          </p:cNvPicPr>
          <p:nvPr/>
        </p:nvPicPr>
        <p:blipFill>
          <a:blip r:embed="rId3"/>
          <a:stretch>
            <a:fillRect/>
          </a:stretch>
        </p:blipFill>
        <p:spPr>
          <a:xfrm>
            <a:off x="1544281" y="3716131"/>
            <a:ext cx="3342975" cy="2739382"/>
          </a:xfrm>
          <a:prstGeom prst="rect">
            <a:avLst/>
          </a:prstGeom>
        </p:spPr>
      </p:pic>
    </p:spTree>
    <p:extLst>
      <p:ext uri="{BB962C8B-B14F-4D97-AF65-F5344CB8AC3E}">
        <p14:creationId xmlns:p14="http://schemas.microsoft.com/office/powerpoint/2010/main" val="382279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8AD9-5BDC-414D-B3AA-A71BE4DF5A5E}"/>
              </a:ext>
            </a:extLst>
          </p:cNvPr>
          <p:cNvSpPr>
            <a:spLocks noGrp="1"/>
          </p:cNvSpPr>
          <p:nvPr>
            <p:ph type="title"/>
          </p:nvPr>
        </p:nvSpPr>
        <p:spPr>
          <a:xfrm>
            <a:off x="504001" y="504000"/>
            <a:ext cx="11186476" cy="369332"/>
          </a:xfrm>
        </p:spPr>
        <p:txBody>
          <a:bodyPr/>
          <a:lstStyle/>
          <a:p>
            <a:r>
              <a:rPr lang="es-MX" dirty="0"/>
              <a:t>Create Projection - SALES</a:t>
            </a:r>
          </a:p>
        </p:txBody>
      </p:sp>
      <p:sp>
        <p:nvSpPr>
          <p:cNvPr id="6" name="TextBox 5">
            <a:extLst>
              <a:ext uri="{FF2B5EF4-FFF2-40B4-BE49-F238E27FC236}">
                <a16:creationId xmlns:a16="http://schemas.microsoft.com/office/drawing/2014/main" id="{18EA0248-540D-475B-8D20-90EA9698B7C2}"/>
              </a:ext>
            </a:extLst>
          </p:cNvPr>
          <p:cNvSpPr txBox="1"/>
          <p:nvPr/>
        </p:nvSpPr>
        <p:spPr>
          <a:xfrm>
            <a:off x="7134924" y="1997797"/>
            <a:ext cx="4776990" cy="34624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Click “Create Projection” button</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Scroll the mouse to create a new projection.</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Add CV_SALES into the projection.</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pic>
        <p:nvPicPr>
          <p:cNvPr id="5" name="Imagem 4">
            <a:extLst>
              <a:ext uri="{FF2B5EF4-FFF2-40B4-BE49-F238E27FC236}">
                <a16:creationId xmlns:a16="http://schemas.microsoft.com/office/drawing/2014/main" id="{A865FE24-9799-2F44-A67B-0BC1AF1507B4}"/>
              </a:ext>
            </a:extLst>
          </p:cNvPr>
          <p:cNvPicPr>
            <a:picLocks noChangeAspect="1"/>
          </p:cNvPicPr>
          <p:nvPr/>
        </p:nvPicPr>
        <p:blipFill rotWithShape="1">
          <a:blip r:embed="rId2"/>
          <a:srcRect t="9172" b="35131"/>
          <a:stretch/>
        </p:blipFill>
        <p:spPr>
          <a:xfrm>
            <a:off x="504001" y="1309816"/>
            <a:ext cx="4179210" cy="1544220"/>
          </a:xfrm>
          <a:prstGeom prst="rect">
            <a:avLst/>
          </a:prstGeom>
        </p:spPr>
      </p:pic>
      <p:pic>
        <p:nvPicPr>
          <p:cNvPr id="4" name="Imagem 3">
            <a:extLst>
              <a:ext uri="{FF2B5EF4-FFF2-40B4-BE49-F238E27FC236}">
                <a16:creationId xmlns:a16="http://schemas.microsoft.com/office/drawing/2014/main" id="{3B54F61E-3C4D-E449-BD42-66769CA33BF9}"/>
              </a:ext>
            </a:extLst>
          </p:cNvPr>
          <p:cNvPicPr>
            <a:picLocks noChangeAspect="1"/>
          </p:cNvPicPr>
          <p:nvPr/>
        </p:nvPicPr>
        <p:blipFill>
          <a:blip r:embed="rId3"/>
          <a:stretch>
            <a:fillRect/>
          </a:stretch>
        </p:blipFill>
        <p:spPr>
          <a:xfrm>
            <a:off x="504000" y="3290520"/>
            <a:ext cx="5303675" cy="2992788"/>
          </a:xfrm>
          <a:prstGeom prst="rect">
            <a:avLst/>
          </a:prstGeom>
        </p:spPr>
      </p:pic>
    </p:spTree>
    <p:extLst>
      <p:ext uri="{BB962C8B-B14F-4D97-AF65-F5344CB8AC3E}">
        <p14:creationId xmlns:p14="http://schemas.microsoft.com/office/powerpoint/2010/main" val="1000937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8AD9-5BDC-414D-B3AA-A71BE4DF5A5E}"/>
              </a:ext>
            </a:extLst>
          </p:cNvPr>
          <p:cNvSpPr>
            <a:spLocks noGrp="1"/>
          </p:cNvSpPr>
          <p:nvPr>
            <p:ph type="title"/>
          </p:nvPr>
        </p:nvSpPr>
        <p:spPr>
          <a:xfrm>
            <a:off x="504001" y="504000"/>
            <a:ext cx="11186476" cy="369332"/>
          </a:xfrm>
        </p:spPr>
        <p:txBody>
          <a:bodyPr/>
          <a:lstStyle/>
          <a:p>
            <a:r>
              <a:rPr lang="es-MX" dirty="0"/>
              <a:t>Output Columns</a:t>
            </a:r>
          </a:p>
        </p:txBody>
      </p:sp>
      <p:sp>
        <p:nvSpPr>
          <p:cNvPr id="6" name="TextBox 5">
            <a:extLst>
              <a:ext uri="{FF2B5EF4-FFF2-40B4-BE49-F238E27FC236}">
                <a16:creationId xmlns:a16="http://schemas.microsoft.com/office/drawing/2014/main" id="{18EA0248-540D-475B-8D20-90EA9698B7C2}"/>
              </a:ext>
            </a:extLst>
          </p:cNvPr>
          <p:cNvSpPr txBox="1"/>
          <p:nvPr/>
        </p:nvSpPr>
        <p:spPr>
          <a:xfrm>
            <a:off x="7312274" y="645410"/>
            <a:ext cx="4378203" cy="36009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Select following columns to Output:</a:t>
            </a:r>
          </a:p>
          <a:p>
            <a:pPr marL="887288" lvl="1" indent="-342900" fontAlgn="base">
              <a:spcBef>
                <a:spcPct val="50000"/>
              </a:spcBef>
              <a:spcAft>
                <a:spcPct val="0"/>
              </a:spcAft>
              <a:buClr>
                <a:srgbClr val="F0AB00"/>
              </a:buClr>
              <a:buSzPct val="80000"/>
              <a:buFont typeface="Wingdings" pitchFamily="2" charset="2"/>
              <a:buChar char="ü"/>
            </a:pPr>
            <a:r>
              <a:rPr lang="en-US" sz="1800" kern="0" dirty="0">
                <a:ea typeface="Arial Unicode MS" pitchFamily="34" charset="-128"/>
                <a:cs typeface="Arial Unicode MS" pitchFamily="34" charset="-128"/>
              </a:rPr>
              <a:t>YEAR</a:t>
            </a:r>
          </a:p>
          <a:p>
            <a:pPr marL="887288" lvl="1" indent="-342900" fontAlgn="base">
              <a:spcBef>
                <a:spcPct val="50000"/>
              </a:spcBef>
              <a:spcAft>
                <a:spcPct val="0"/>
              </a:spcAft>
              <a:buClr>
                <a:srgbClr val="F0AB00"/>
              </a:buClr>
              <a:buSzPct val="80000"/>
              <a:buFont typeface="Wingdings" pitchFamily="2" charset="2"/>
              <a:buChar char="ü"/>
            </a:pPr>
            <a:r>
              <a:rPr lang="en-US" sz="1800" kern="0" dirty="0">
                <a:ea typeface="Arial Unicode MS" pitchFamily="34" charset="-128"/>
                <a:cs typeface="Arial Unicode MS" pitchFamily="34" charset="-128"/>
              </a:rPr>
              <a:t>QUARTER</a:t>
            </a:r>
          </a:p>
          <a:p>
            <a:pPr marL="887288" lvl="1" indent="-342900" fontAlgn="base">
              <a:spcBef>
                <a:spcPct val="50000"/>
              </a:spcBef>
              <a:spcAft>
                <a:spcPct val="0"/>
              </a:spcAft>
              <a:buClr>
                <a:srgbClr val="F0AB00"/>
              </a:buClr>
              <a:buSzPct val="80000"/>
              <a:buFont typeface="Wingdings" pitchFamily="2" charset="2"/>
              <a:buChar char="ü"/>
            </a:pPr>
            <a:r>
              <a:rPr lang="en-US" sz="1800" kern="0" dirty="0">
                <a:ea typeface="Arial Unicode MS" pitchFamily="34" charset="-128"/>
                <a:cs typeface="Arial Unicode MS" pitchFamily="34" charset="-128"/>
              </a:rPr>
              <a:t>MONTH</a:t>
            </a:r>
          </a:p>
          <a:p>
            <a:pPr marL="887288" lvl="1" indent="-342900" fontAlgn="base">
              <a:spcBef>
                <a:spcPct val="50000"/>
              </a:spcBef>
              <a:spcAft>
                <a:spcPct val="0"/>
              </a:spcAft>
              <a:buClr>
                <a:srgbClr val="F0AB00"/>
              </a:buClr>
              <a:buSzPct val="80000"/>
              <a:buFont typeface="Wingdings" pitchFamily="2" charset="2"/>
              <a:buChar char="ü"/>
            </a:pPr>
            <a:r>
              <a:rPr lang="en-US" sz="1800" kern="0" dirty="0" err="1">
                <a:ea typeface="Arial Unicode MS" pitchFamily="34" charset="-128"/>
                <a:cs typeface="Arial Unicode MS" pitchFamily="34" charset="-128"/>
              </a:rPr>
              <a:t>INV_DocTotal</a:t>
            </a:r>
            <a:endParaRPr lang="en-US" sz="1800" kern="0" dirty="0">
              <a:ea typeface="Arial Unicode MS" pitchFamily="34" charset="-128"/>
              <a:cs typeface="Arial Unicode MS" pitchFamily="34" charset="-128"/>
            </a:endParaRPr>
          </a:p>
          <a:p>
            <a:pPr lvl="1" fontAlgn="base">
              <a:spcBef>
                <a:spcPct val="50000"/>
              </a:spcBef>
              <a:spcAft>
                <a:spcPct val="0"/>
              </a:spcAft>
              <a:buClr>
                <a:srgbClr val="F0AB00"/>
              </a:buClr>
              <a:buSzPct val="80000"/>
              <a:buNone/>
            </a:pPr>
            <a:endParaRPr lang="en-US" sz="1800" kern="0" dirty="0">
              <a:ea typeface="Arial Unicode MS" pitchFamily="34" charset="-128"/>
              <a:cs typeface="Arial Unicode MS" pitchFamily="34" charset="-128"/>
            </a:endParaRPr>
          </a:p>
          <a:p>
            <a:pPr lvl="1" fontAlgn="base">
              <a:spcBef>
                <a:spcPct val="50000"/>
              </a:spcBef>
              <a:spcAft>
                <a:spcPct val="0"/>
              </a:spcAft>
              <a:buClr>
                <a:srgbClr val="F0AB00"/>
              </a:buClr>
              <a:buSzPct val="80000"/>
              <a:buNone/>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p:txBody>
      </p:sp>
      <p:pic>
        <p:nvPicPr>
          <p:cNvPr id="4" name="Imagem 3">
            <a:extLst>
              <a:ext uri="{FF2B5EF4-FFF2-40B4-BE49-F238E27FC236}">
                <a16:creationId xmlns:a16="http://schemas.microsoft.com/office/drawing/2014/main" id="{17DA639C-ACC5-5E40-9404-FEFFF754EB68}"/>
              </a:ext>
            </a:extLst>
          </p:cNvPr>
          <p:cNvPicPr>
            <a:picLocks noChangeAspect="1"/>
          </p:cNvPicPr>
          <p:nvPr/>
        </p:nvPicPr>
        <p:blipFill>
          <a:blip r:embed="rId2"/>
          <a:stretch>
            <a:fillRect/>
          </a:stretch>
        </p:blipFill>
        <p:spPr>
          <a:xfrm>
            <a:off x="504000" y="1053452"/>
            <a:ext cx="6540609" cy="2282872"/>
          </a:xfrm>
          <a:prstGeom prst="rect">
            <a:avLst/>
          </a:prstGeom>
        </p:spPr>
      </p:pic>
    </p:spTree>
    <p:extLst>
      <p:ext uri="{BB962C8B-B14F-4D97-AF65-F5344CB8AC3E}">
        <p14:creationId xmlns:p14="http://schemas.microsoft.com/office/powerpoint/2010/main" val="188647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8AD9-5BDC-414D-B3AA-A71BE4DF5A5E}"/>
              </a:ext>
            </a:extLst>
          </p:cNvPr>
          <p:cNvSpPr>
            <a:spLocks noGrp="1"/>
          </p:cNvSpPr>
          <p:nvPr>
            <p:ph type="title"/>
          </p:nvPr>
        </p:nvSpPr>
        <p:spPr>
          <a:xfrm>
            <a:off x="504001" y="504000"/>
            <a:ext cx="11186476" cy="369332"/>
          </a:xfrm>
        </p:spPr>
        <p:txBody>
          <a:bodyPr/>
          <a:lstStyle/>
          <a:p>
            <a:r>
              <a:rPr lang="es-MX" dirty="0"/>
              <a:t>Create Projection – CREDIT MEMO</a:t>
            </a:r>
          </a:p>
        </p:txBody>
      </p:sp>
      <p:sp>
        <p:nvSpPr>
          <p:cNvPr id="6" name="TextBox 5">
            <a:extLst>
              <a:ext uri="{FF2B5EF4-FFF2-40B4-BE49-F238E27FC236}">
                <a16:creationId xmlns:a16="http://schemas.microsoft.com/office/drawing/2014/main" id="{18EA0248-540D-475B-8D20-90EA9698B7C2}"/>
              </a:ext>
            </a:extLst>
          </p:cNvPr>
          <p:cNvSpPr txBox="1"/>
          <p:nvPr/>
        </p:nvSpPr>
        <p:spPr>
          <a:xfrm>
            <a:off x="7134924" y="1997797"/>
            <a:ext cx="4776990" cy="34624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Click “Create Projection” button</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Scroll the mouse to create a new projection.</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Add CV_CREDIT into the projection.</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pic>
        <p:nvPicPr>
          <p:cNvPr id="5" name="Imagem 4">
            <a:extLst>
              <a:ext uri="{FF2B5EF4-FFF2-40B4-BE49-F238E27FC236}">
                <a16:creationId xmlns:a16="http://schemas.microsoft.com/office/drawing/2014/main" id="{A865FE24-9799-2F44-A67B-0BC1AF1507B4}"/>
              </a:ext>
            </a:extLst>
          </p:cNvPr>
          <p:cNvPicPr>
            <a:picLocks noChangeAspect="1"/>
          </p:cNvPicPr>
          <p:nvPr/>
        </p:nvPicPr>
        <p:blipFill rotWithShape="1">
          <a:blip r:embed="rId2"/>
          <a:srcRect t="9172" b="35131"/>
          <a:stretch/>
        </p:blipFill>
        <p:spPr>
          <a:xfrm>
            <a:off x="504001" y="1309816"/>
            <a:ext cx="4179210" cy="1544220"/>
          </a:xfrm>
          <a:prstGeom prst="rect">
            <a:avLst/>
          </a:prstGeom>
        </p:spPr>
      </p:pic>
      <p:pic>
        <p:nvPicPr>
          <p:cNvPr id="3" name="Imagem 2">
            <a:extLst>
              <a:ext uri="{FF2B5EF4-FFF2-40B4-BE49-F238E27FC236}">
                <a16:creationId xmlns:a16="http://schemas.microsoft.com/office/drawing/2014/main" id="{B29CD2D3-B4DE-2C4A-A779-2CDD48ED836B}"/>
              </a:ext>
            </a:extLst>
          </p:cNvPr>
          <p:cNvPicPr>
            <a:picLocks noChangeAspect="1"/>
          </p:cNvPicPr>
          <p:nvPr/>
        </p:nvPicPr>
        <p:blipFill>
          <a:blip r:embed="rId3"/>
          <a:stretch>
            <a:fillRect/>
          </a:stretch>
        </p:blipFill>
        <p:spPr>
          <a:xfrm>
            <a:off x="504000" y="3321412"/>
            <a:ext cx="6529849" cy="2523334"/>
          </a:xfrm>
          <a:prstGeom prst="rect">
            <a:avLst/>
          </a:prstGeom>
        </p:spPr>
      </p:pic>
    </p:spTree>
    <p:extLst>
      <p:ext uri="{BB962C8B-B14F-4D97-AF65-F5344CB8AC3E}">
        <p14:creationId xmlns:p14="http://schemas.microsoft.com/office/powerpoint/2010/main" val="2476764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8AD9-5BDC-414D-B3AA-A71BE4DF5A5E}"/>
              </a:ext>
            </a:extLst>
          </p:cNvPr>
          <p:cNvSpPr>
            <a:spLocks noGrp="1"/>
          </p:cNvSpPr>
          <p:nvPr>
            <p:ph type="title"/>
          </p:nvPr>
        </p:nvSpPr>
        <p:spPr>
          <a:xfrm>
            <a:off x="504001" y="504000"/>
            <a:ext cx="11186476" cy="369332"/>
          </a:xfrm>
        </p:spPr>
        <p:txBody>
          <a:bodyPr/>
          <a:lstStyle/>
          <a:p>
            <a:r>
              <a:rPr lang="es-MX" dirty="0"/>
              <a:t>Output Columns</a:t>
            </a:r>
          </a:p>
        </p:txBody>
      </p:sp>
      <p:sp>
        <p:nvSpPr>
          <p:cNvPr id="6" name="TextBox 5">
            <a:extLst>
              <a:ext uri="{FF2B5EF4-FFF2-40B4-BE49-F238E27FC236}">
                <a16:creationId xmlns:a16="http://schemas.microsoft.com/office/drawing/2014/main" id="{18EA0248-540D-475B-8D20-90EA9698B7C2}"/>
              </a:ext>
            </a:extLst>
          </p:cNvPr>
          <p:cNvSpPr txBox="1"/>
          <p:nvPr/>
        </p:nvSpPr>
        <p:spPr>
          <a:xfrm>
            <a:off x="7312274" y="645410"/>
            <a:ext cx="4378203" cy="36009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Select following columns to Output:</a:t>
            </a:r>
          </a:p>
          <a:p>
            <a:pPr marL="887288" lvl="1" indent="-342900" fontAlgn="base">
              <a:spcBef>
                <a:spcPct val="50000"/>
              </a:spcBef>
              <a:spcAft>
                <a:spcPct val="0"/>
              </a:spcAft>
              <a:buClr>
                <a:srgbClr val="F0AB00"/>
              </a:buClr>
              <a:buSzPct val="80000"/>
              <a:buFont typeface="Wingdings" pitchFamily="2" charset="2"/>
              <a:buChar char="ü"/>
            </a:pPr>
            <a:r>
              <a:rPr lang="en-US" sz="1800" kern="0" dirty="0">
                <a:ea typeface="Arial Unicode MS" pitchFamily="34" charset="-128"/>
                <a:cs typeface="Arial Unicode MS" pitchFamily="34" charset="-128"/>
              </a:rPr>
              <a:t>YEAR</a:t>
            </a:r>
          </a:p>
          <a:p>
            <a:pPr marL="887288" lvl="1" indent="-342900" fontAlgn="base">
              <a:spcBef>
                <a:spcPct val="50000"/>
              </a:spcBef>
              <a:spcAft>
                <a:spcPct val="0"/>
              </a:spcAft>
              <a:buClr>
                <a:srgbClr val="F0AB00"/>
              </a:buClr>
              <a:buSzPct val="80000"/>
              <a:buFont typeface="Wingdings" pitchFamily="2" charset="2"/>
              <a:buChar char="ü"/>
            </a:pPr>
            <a:r>
              <a:rPr lang="en-US" sz="1800" kern="0" dirty="0">
                <a:ea typeface="Arial Unicode MS" pitchFamily="34" charset="-128"/>
                <a:cs typeface="Arial Unicode MS" pitchFamily="34" charset="-128"/>
              </a:rPr>
              <a:t>QUARTER</a:t>
            </a:r>
          </a:p>
          <a:p>
            <a:pPr marL="887288" lvl="1" indent="-342900" fontAlgn="base">
              <a:spcBef>
                <a:spcPct val="50000"/>
              </a:spcBef>
              <a:spcAft>
                <a:spcPct val="0"/>
              </a:spcAft>
              <a:buClr>
                <a:srgbClr val="F0AB00"/>
              </a:buClr>
              <a:buSzPct val="80000"/>
              <a:buFont typeface="Wingdings" pitchFamily="2" charset="2"/>
              <a:buChar char="ü"/>
            </a:pPr>
            <a:r>
              <a:rPr lang="en-US" sz="1800" kern="0" dirty="0">
                <a:ea typeface="Arial Unicode MS" pitchFamily="34" charset="-128"/>
                <a:cs typeface="Arial Unicode MS" pitchFamily="34" charset="-128"/>
              </a:rPr>
              <a:t>MONTH</a:t>
            </a:r>
          </a:p>
          <a:p>
            <a:pPr marL="887288" lvl="1" indent="-342900" fontAlgn="base">
              <a:spcBef>
                <a:spcPct val="50000"/>
              </a:spcBef>
              <a:spcAft>
                <a:spcPct val="0"/>
              </a:spcAft>
              <a:buClr>
                <a:srgbClr val="F0AB00"/>
              </a:buClr>
              <a:buSzPct val="80000"/>
              <a:buFont typeface="Wingdings" pitchFamily="2" charset="2"/>
              <a:buChar char="ü"/>
            </a:pPr>
            <a:r>
              <a:rPr lang="en-US" sz="1800" kern="0" dirty="0" err="1">
                <a:ea typeface="Arial Unicode MS" pitchFamily="34" charset="-128"/>
                <a:cs typeface="Arial Unicode MS" pitchFamily="34" charset="-128"/>
              </a:rPr>
              <a:t>RIN_DocTotal</a:t>
            </a:r>
            <a:endParaRPr lang="en-US" sz="1800" kern="0" dirty="0">
              <a:ea typeface="Arial Unicode MS" pitchFamily="34" charset="-128"/>
              <a:cs typeface="Arial Unicode MS" pitchFamily="34" charset="-128"/>
            </a:endParaRPr>
          </a:p>
          <a:p>
            <a:pPr lvl="1" fontAlgn="base">
              <a:spcBef>
                <a:spcPct val="50000"/>
              </a:spcBef>
              <a:spcAft>
                <a:spcPct val="0"/>
              </a:spcAft>
              <a:buClr>
                <a:srgbClr val="F0AB00"/>
              </a:buClr>
              <a:buSzPct val="80000"/>
              <a:buNone/>
            </a:pPr>
            <a:endParaRPr lang="en-US" sz="1800" kern="0" dirty="0">
              <a:ea typeface="Arial Unicode MS" pitchFamily="34" charset="-128"/>
              <a:cs typeface="Arial Unicode MS" pitchFamily="34" charset="-128"/>
            </a:endParaRPr>
          </a:p>
          <a:p>
            <a:pPr lvl="1" fontAlgn="base">
              <a:spcBef>
                <a:spcPct val="50000"/>
              </a:spcBef>
              <a:spcAft>
                <a:spcPct val="0"/>
              </a:spcAft>
              <a:buClr>
                <a:srgbClr val="F0AB00"/>
              </a:buClr>
              <a:buSzPct val="80000"/>
              <a:buNone/>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p:txBody>
      </p:sp>
      <p:pic>
        <p:nvPicPr>
          <p:cNvPr id="4" name="Imagem 3">
            <a:extLst>
              <a:ext uri="{FF2B5EF4-FFF2-40B4-BE49-F238E27FC236}">
                <a16:creationId xmlns:a16="http://schemas.microsoft.com/office/drawing/2014/main" id="{B493FA9B-2D23-CA49-BCBC-D710D03867B3}"/>
              </a:ext>
            </a:extLst>
          </p:cNvPr>
          <p:cNvPicPr>
            <a:picLocks noChangeAspect="1"/>
          </p:cNvPicPr>
          <p:nvPr/>
        </p:nvPicPr>
        <p:blipFill>
          <a:blip r:embed="rId2"/>
          <a:stretch>
            <a:fillRect/>
          </a:stretch>
        </p:blipFill>
        <p:spPr>
          <a:xfrm>
            <a:off x="504000" y="1171146"/>
            <a:ext cx="6512995" cy="2165178"/>
          </a:xfrm>
          <a:prstGeom prst="rect">
            <a:avLst/>
          </a:prstGeom>
        </p:spPr>
      </p:pic>
    </p:spTree>
    <p:extLst>
      <p:ext uri="{BB962C8B-B14F-4D97-AF65-F5344CB8AC3E}">
        <p14:creationId xmlns:p14="http://schemas.microsoft.com/office/powerpoint/2010/main" val="3721573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F4EEB2-04AE-4DA3-BA12-A7BAA6FD8173}"/>
              </a:ext>
            </a:extLst>
          </p:cNvPr>
          <p:cNvSpPr>
            <a:spLocks noGrp="1"/>
          </p:cNvSpPr>
          <p:nvPr>
            <p:ph type="body" sz="quarter" idx="10"/>
          </p:nvPr>
        </p:nvSpPr>
        <p:spPr>
          <a:xfrm>
            <a:off x="504001" y="989292"/>
            <a:ext cx="11186477" cy="5252924"/>
          </a:xfrm>
        </p:spPr>
        <p:txBody>
          <a:bodyPr/>
          <a:lstStyle/>
          <a:p>
            <a:endParaRPr lang="es-MX" dirty="0"/>
          </a:p>
          <a:p>
            <a:r>
              <a:rPr lang="es-MX" dirty="0"/>
              <a:t>Open Browser</a:t>
            </a:r>
          </a:p>
          <a:p>
            <a:r>
              <a:rPr lang="es-MX" dirty="0"/>
              <a:t>http://hanab1:8000/sap/hana/ide/editor 		http://hanab1:8000/sap/hana/ide/catalog</a:t>
            </a:r>
          </a:p>
        </p:txBody>
      </p:sp>
      <p:sp>
        <p:nvSpPr>
          <p:cNvPr id="3" name="Title 2">
            <a:extLst>
              <a:ext uri="{FF2B5EF4-FFF2-40B4-BE49-F238E27FC236}">
                <a16:creationId xmlns:a16="http://schemas.microsoft.com/office/drawing/2014/main" id="{7429D39D-8C47-4005-900B-63C157B80400}"/>
              </a:ext>
            </a:extLst>
          </p:cNvPr>
          <p:cNvSpPr>
            <a:spLocks noGrp="1"/>
          </p:cNvSpPr>
          <p:nvPr>
            <p:ph type="title"/>
          </p:nvPr>
        </p:nvSpPr>
        <p:spPr/>
        <p:txBody>
          <a:bodyPr/>
          <a:lstStyle/>
          <a:p>
            <a:r>
              <a:rPr lang="es-MX" dirty="0" err="1"/>
              <a:t>Working</a:t>
            </a:r>
            <a:r>
              <a:rPr lang="es-MX" dirty="0"/>
              <a:t> </a:t>
            </a:r>
            <a:r>
              <a:rPr lang="es-MX" dirty="0" err="1"/>
              <a:t>with</a:t>
            </a:r>
            <a:r>
              <a:rPr lang="es-MX" dirty="0"/>
              <a:t> SAP HANA Web IDE</a:t>
            </a:r>
          </a:p>
        </p:txBody>
      </p:sp>
      <p:pic>
        <p:nvPicPr>
          <p:cNvPr id="4" name="Picture 3">
            <a:extLst>
              <a:ext uri="{FF2B5EF4-FFF2-40B4-BE49-F238E27FC236}">
                <a16:creationId xmlns:a16="http://schemas.microsoft.com/office/drawing/2014/main" id="{82A9CE36-33A5-409D-85F8-A338FEA08BC3}"/>
              </a:ext>
            </a:extLst>
          </p:cNvPr>
          <p:cNvPicPr>
            <a:picLocks noChangeAspect="1"/>
          </p:cNvPicPr>
          <p:nvPr/>
        </p:nvPicPr>
        <p:blipFill>
          <a:blip r:embed="rId2"/>
          <a:stretch>
            <a:fillRect/>
          </a:stretch>
        </p:blipFill>
        <p:spPr>
          <a:xfrm>
            <a:off x="1196306" y="2933554"/>
            <a:ext cx="4324350" cy="2238375"/>
          </a:xfrm>
          <a:prstGeom prst="rect">
            <a:avLst/>
          </a:prstGeom>
        </p:spPr>
      </p:pic>
      <p:sp>
        <p:nvSpPr>
          <p:cNvPr id="5" name="TextBox 4">
            <a:extLst>
              <a:ext uri="{FF2B5EF4-FFF2-40B4-BE49-F238E27FC236}">
                <a16:creationId xmlns:a16="http://schemas.microsoft.com/office/drawing/2014/main" id="{DEE08517-CD39-4467-A9C1-5B473D9C7AA1}"/>
              </a:ext>
            </a:extLst>
          </p:cNvPr>
          <p:cNvSpPr txBox="1"/>
          <p:nvPr/>
        </p:nvSpPr>
        <p:spPr>
          <a:xfrm>
            <a:off x="2919224" y="2439409"/>
            <a:ext cx="129614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s-MX" sz="1800" kern="0" dirty="0">
                <a:solidFill>
                  <a:srgbClr val="FFC000"/>
                </a:solidFill>
                <a:ea typeface="Arial Unicode MS" pitchFamily="34" charset="-128"/>
                <a:cs typeface="Arial Unicode MS" pitchFamily="34" charset="-128"/>
              </a:rPr>
              <a:t>editor</a:t>
            </a:r>
          </a:p>
        </p:txBody>
      </p:sp>
      <p:sp>
        <p:nvSpPr>
          <p:cNvPr id="6" name="TextBox 5">
            <a:extLst>
              <a:ext uri="{FF2B5EF4-FFF2-40B4-BE49-F238E27FC236}">
                <a16:creationId xmlns:a16="http://schemas.microsoft.com/office/drawing/2014/main" id="{65F7E655-B067-40C2-823A-0DCF89C6F162}"/>
              </a:ext>
            </a:extLst>
          </p:cNvPr>
          <p:cNvSpPr txBox="1"/>
          <p:nvPr/>
        </p:nvSpPr>
        <p:spPr>
          <a:xfrm>
            <a:off x="8627881" y="2446811"/>
            <a:ext cx="129614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s-MX" sz="1800" kern="0" dirty="0" err="1">
                <a:solidFill>
                  <a:srgbClr val="FFC000"/>
                </a:solidFill>
                <a:ea typeface="Arial Unicode MS" pitchFamily="34" charset="-128"/>
                <a:cs typeface="Arial Unicode MS" pitchFamily="34" charset="-128"/>
              </a:rPr>
              <a:t>catalog</a:t>
            </a:r>
            <a:endParaRPr lang="es-MX" sz="1800" kern="0" dirty="0">
              <a:solidFill>
                <a:srgbClr val="FFC000"/>
              </a:solidFill>
              <a:ea typeface="Arial Unicode MS" pitchFamily="34" charset="-128"/>
              <a:cs typeface="Arial Unicode MS" pitchFamily="34" charset="-128"/>
            </a:endParaRPr>
          </a:p>
        </p:txBody>
      </p:sp>
      <p:pic>
        <p:nvPicPr>
          <p:cNvPr id="7" name="Picture 6">
            <a:extLst>
              <a:ext uri="{FF2B5EF4-FFF2-40B4-BE49-F238E27FC236}">
                <a16:creationId xmlns:a16="http://schemas.microsoft.com/office/drawing/2014/main" id="{4159349D-C94D-4F5A-AC81-F72E84FA5F70}"/>
              </a:ext>
            </a:extLst>
          </p:cNvPr>
          <p:cNvPicPr>
            <a:picLocks noChangeAspect="1"/>
          </p:cNvPicPr>
          <p:nvPr/>
        </p:nvPicPr>
        <p:blipFill>
          <a:blip r:embed="rId3"/>
          <a:stretch>
            <a:fillRect/>
          </a:stretch>
        </p:blipFill>
        <p:spPr>
          <a:xfrm>
            <a:off x="7198151" y="2933554"/>
            <a:ext cx="3478311" cy="3884627"/>
          </a:xfrm>
          <a:prstGeom prst="rect">
            <a:avLst/>
          </a:prstGeom>
        </p:spPr>
      </p:pic>
    </p:spTree>
    <p:extLst>
      <p:ext uri="{BB962C8B-B14F-4D97-AF65-F5344CB8AC3E}">
        <p14:creationId xmlns:p14="http://schemas.microsoft.com/office/powerpoint/2010/main" val="1120483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8AD9-5BDC-414D-B3AA-A71BE4DF5A5E}"/>
              </a:ext>
            </a:extLst>
          </p:cNvPr>
          <p:cNvSpPr>
            <a:spLocks noGrp="1"/>
          </p:cNvSpPr>
          <p:nvPr>
            <p:ph type="title"/>
          </p:nvPr>
        </p:nvSpPr>
        <p:spPr>
          <a:xfrm>
            <a:off x="504001" y="504000"/>
            <a:ext cx="11186476" cy="369332"/>
          </a:xfrm>
        </p:spPr>
        <p:txBody>
          <a:bodyPr/>
          <a:lstStyle/>
          <a:p>
            <a:r>
              <a:rPr lang="es-MX" dirty="0"/>
              <a:t>Create Union</a:t>
            </a:r>
          </a:p>
        </p:txBody>
      </p:sp>
      <p:sp>
        <p:nvSpPr>
          <p:cNvPr id="6" name="TextBox 5">
            <a:extLst>
              <a:ext uri="{FF2B5EF4-FFF2-40B4-BE49-F238E27FC236}">
                <a16:creationId xmlns:a16="http://schemas.microsoft.com/office/drawing/2014/main" id="{18EA0248-540D-475B-8D20-90EA9698B7C2}"/>
              </a:ext>
            </a:extLst>
          </p:cNvPr>
          <p:cNvSpPr txBox="1"/>
          <p:nvPr/>
        </p:nvSpPr>
        <p:spPr>
          <a:xfrm>
            <a:off x="7134924" y="1997797"/>
            <a:ext cx="4776990" cy="263149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Click “Create Union” button</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Scroll the mouse to create a new projection.</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pic>
        <p:nvPicPr>
          <p:cNvPr id="3" name="Imagem 2">
            <a:extLst>
              <a:ext uri="{FF2B5EF4-FFF2-40B4-BE49-F238E27FC236}">
                <a16:creationId xmlns:a16="http://schemas.microsoft.com/office/drawing/2014/main" id="{FFDC3BED-778E-E44F-8B71-E3BB1AB2619A}"/>
              </a:ext>
            </a:extLst>
          </p:cNvPr>
          <p:cNvPicPr>
            <a:picLocks noChangeAspect="1"/>
          </p:cNvPicPr>
          <p:nvPr/>
        </p:nvPicPr>
        <p:blipFill rotWithShape="1">
          <a:blip r:embed="rId2"/>
          <a:srcRect t="-3334" b="26903"/>
          <a:stretch/>
        </p:blipFill>
        <p:spPr>
          <a:xfrm>
            <a:off x="504000" y="1074519"/>
            <a:ext cx="4096465" cy="1495685"/>
          </a:xfrm>
          <a:prstGeom prst="rect">
            <a:avLst/>
          </a:prstGeom>
        </p:spPr>
      </p:pic>
      <p:pic>
        <p:nvPicPr>
          <p:cNvPr id="8" name="Imagem 7">
            <a:extLst>
              <a:ext uri="{FF2B5EF4-FFF2-40B4-BE49-F238E27FC236}">
                <a16:creationId xmlns:a16="http://schemas.microsoft.com/office/drawing/2014/main" id="{C9F4CCEB-B94B-D54C-AB2A-D5586FC7D62D}"/>
              </a:ext>
            </a:extLst>
          </p:cNvPr>
          <p:cNvPicPr>
            <a:picLocks noChangeAspect="1"/>
          </p:cNvPicPr>
          <p:nvPr/>
        </p:nvPicPr>
        <p:blipFill rotWithShape="1">
          <a:blip r:embed="rId3"/>
          <a:srcRect t="41710"/>
          <a:stretch/>
        </p:blipFill>
        <p:spPr>
          <a:xfrm>
            <a:off x="504000" y="3134828"/>
            <a:ext cx="4253350" cy="2988917"/>
          </a:xfrm>
          <a:prstGeom prst="rect">
            <a:avLst/>
          </a:prstGeom>
        </p:spPr>
      </p:pic>
    </p:spTree>
    <p:extLst>
      <p:ext uri="{BB962C8B-B14F-4D97-AF65-F5344CB8AC3E}">
        <p14:creationId xmlns:p14="http://schemas.microsoft.com/office/powerpoint/2010/main" val="3585847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8AD9-5BDC-414D-B3AA-A71BE4DF5A5E}"/>
              </a:ext>
            </a:extLst>
          </p:cNvPr>
          <p:cNvSpPr>
            <a:spLocks noGrp="1"/>
          </p:cNvSpPr>
          <p:nvPr>
            <p:ph type="title"/>
          </p:nvPr>
        </p:nvSpPr>
        <p:spPr>
          <a:xfrm>
            <a:off x="504001" y="504000"/>
            <a:ext cx="11186476" cy="369332"/>
          </a:xfrm>
        </p:spPr>
        <p:txBody>
          <a:bodyPr/>
          <a:lstStyle/>
          <a:p>
            <a:r>
              <a:rPr lang="es-MX" dirty="0"/>
              <a:t>Create Union definition</a:t>
            </a:r>
          </a:p>
        </p:txBody>
      </p:sp>
      <p:sp>
        <p:nvSpPr>
          <p:cNvPr id="7" name="TextBox 5">
            <a:extLst>
              <a:ext uri="{FF2B5EF4-FFF2-40B4-BE49-F238E27FC236}">
                <a16:creationId xmlns:a16="http://schemas.microsoft.com/office/drawing/2014/main" id="{B4D81818-D7D1-144F-AFB6-5F8EC408EEE1}"/>
              </a:ext>
            </a:extLst>
          </p:cNvPr>
          <p:cNvSpPr txBox="1"/>
          <p:nvPr/>
        </p:nvSpPr>
        <p:spPr>
          <a:xfrm>
            <a:off x="7107214" y="873332"/>
            <a:ext cx="4583263" cy="457048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pt-BR" sz="1800" dirty="0" err="1"/>
              <a:t>From</a:t>
            </a:r>
            <a:r>
              <a:rPr lang="pt-BR" sz="1800" dirty="0"/>
              <a:t> </a:t>
            </a:r>
            <a:r>
              <a:rPr lang="pt-BR" sz="1800" dirty="0" err="1"/>
              <a:t>the</a:t>
            </a:r>
            <a:r>
              <a:rPr lang="pt-BR" sz="1800" dirty="0"/>
              <a:t> “Projection1”, </a:t>
            </a:r>
            <a:r>
              <a:rPr lang="pt-BR" sz="1800" dirty="0" err="1"/>
              <a:t>drag</a:t>
            </a:r>
            <a:r>
              <a:rPr lang="pt-BR" sz="1800" dirty="0"/>
              <a:t> </a:t>
            </a:r>
            <a:r>
              <a:rPr lang="pt-BR" sz="1800" dirty="0" err="1"/>
              <a:t>and</a:t>
            </a:r>
            <a:r>
              <a:rPr lang="pt-BR" sz="1800" dirty="0"/>
              <a:t> </a:t>
            </a:r>
            <a:r>
              <a:rPr lang="pt-BR" sz="1800" dirty="0" err="1"/>
              <a:t>drop</a:t>
            </a:r>
            <a:r>
              <a:rPr lang="pt-BR" sz="1800" dirty="0"/>
              <a:t> a node </a:t>
            </a:r>
            <a:r>
              <a:rPr lang="pt-BR" sz="1800" dirty="0" err="1"/>
              <a:t>between</a:t>
            </a:r>
            <a:r>
              <a:rPr lang="pt-BR" sz="1800" dirty="0"/>
              <a:t> </a:t>
            </a:r>
            <a:r>
              <a:rPr lang="pt-BR" sz="1800" dirty="0" err="1"/>
              <a:t>Projection</a:t>
            </a:r>
            <a:r>
              <a:rPr lang="pt-BR" sz="1800" dirty="0"/>
              <a:t> 1 </a:t>
            </a:r>
            <a:r>
              <a:rPr lang="pt-BR" sz="1800" dirty="0" err="1"/>
              <a:t>and</a:t>
            </a:r>
            <a:r>
              <a:rPr lang="pt-BR" sz="1800" dirty="0"/>
              <a:t> Union 1</a:t>
            </a: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pt-BR" sz="1800" dirty="0" err="1"/>
              <a:t>From</a:t>
            </a:r>
            <a:r>
              <a:rPr lang="pt-BR" sz="1800" dirty="0"/>
              <a:t> </a:t>
            </a:r>
            <a:r>
              <a:rPr lang="pt-BR" sz="1800" dirty="0" err="1"/>
              <a:t>the</a:t>
            </a:r>
            <a:r>
              <a:rPr lang="pt-BR" sz="1800" dirty="0"/>
              <a:t> “Projection2”, </a:t>
            </a:r>
            <a:r>
              <a:rPr lang="pt-BR" sz="1800" dirty="0" err="1"/>
              <a:t>drag</a:t>
            </a:r>
            <a:r>
              <a:rPr lang="pt-BR" sz="1800" dirty="0"/>
              <a:t> </a:t>
            </a:r>
            <a:r>
              <a:rPr lang="pt-BR" sz="1800" dirty="0" err="1"/>
              <a:t>and</a:t>
            </a:r>
            <a:r>
              <a:rPr lang="pt-BR" sz="1800" dirty="0"/>
              <a:t> </a:t>
            </a:r>
            <a:r>
              <a:rPr lang="pt-BR" sz="1800" dirty="0" err="1"/>
              <a:t>drop</a:t>
            </a:r>
            <a:r>
              <a:rPr lang="pt-BR" sz="1800" dirty="0"/>
              <a:t> a node </a:t>
            </a:r>
            <a:r>
              <a:rPr lang="pt-BR" sz="1800" dirty="0" err="1"/>
              <a:t>between</a:t>
            </a:r>
            <a:r>
              <a:rPr lang="pt-BR" sz="1800" dirty="0"/>
              <a:t> </a:t>
            </a:r>
            <a:r>
              <a:rPr lang="pt-BR" sz="1800" dirty="0" err="1"/>
              <a:t>Projection</a:t>
            </a:r>
            <a:r>
              <a:rPr lang="pt-BR" sz="1800" dirty="0"/>
              <a:t> 2 </a:t>
            </a:r>
            <a:r>
              <a:rPr lang="pt-BR" sz="1800" dirty="0" err="1"/>
              <a:t>and</a:t>
            </a:r>
            <a:r>
              <a:rPr lang="pt-BR" sz="1800" dirty="0"/>
              <a:t> Union 1</a:t>
            </a: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pic>
        <p:nvPicPr>
          <p:cNvPr id="3" name="Imagem 2">
            <a:extLst>
              <a:ext uri="{FF2B5EF4-FFF2-40B4-BE49-F238E27FC236}">
                <a16:creationId xmlns:a16="http://schemas.microsoft.com/office/drawing/2014/main" id="{1467C83A-6CD3-D44A-9286-F1166EBA9CC6}"/>
              </a:ext>
            </a:extLst>
          </p:cNvPr>
          <p:cNvPicPr>
            <a:picLocks noChangeAspect="1"/>
          </p:cNvPicPr>
          <p:nvPr/>
        </p:nvPicPr>
        <p:blipFill>
          <a:blip r:embed="rId2"/>
          <a:stretch>
            <a:fillRect/>
          </a:stretch>
        </p:blipFill>
        <p:spPr>
          <a:xfrm>
            <a:off x="504001" y="1203373"/>
            <a:ext cx="4413988" cy="2482868"/>
          </a:xfrm>
          <a:prstGeom prst="rect">
            <a:avLst/>
          </a:prstGeom>
        </p:spPr>
      </p:pic>
      <p:pic>
        <p:nvPicPr>
          <p:cNvPr id="5" name="Imagem 4">
            <a:extLst>
              <a:ext uri="{FF2B5EF4-FFF2-40B4-BE49-F238E27FC236}">
                <a16:creationId xmlns:a16="http://schemas.microsoft.com/office/drawing/2014/main" id="{7D21D56B-C4F4-1345-BAEC-2E58592CD436}"/>
              </a:ext>
            </a:extLst>
          </p:cNvPr>
          <p:cNvPicPr>
            <a:picLocks noChangeAspect="1"/>
          </p:cNvPicPr>
          <p:nvPr/>
        </p:nvPicPr>
        <p:blipFill>
          <a:blip r:embed="rId3"/>
          <a:stretch>
            <a:fillRect/>
          </a:stretch>
        </p:blipFill>
        <p:spPr>
          <a:xfrm>
            <a:off x="526595" y="4016282"/>
            <a:ext cx="4413988" cy="2489284"/>
          </a:xfrm>
          <a:prstGeom prst="rect">
            <a:avLst/>
          </a:prstGeom>
        </p:spPr>
      </p:pic>
    </p:spTree>
    <p:extLst>
      <p:ext uri="{BB962C8B-B14F-4D97-AF65-F5344CB8AC3E}">
        <p14:creationId xmlns:p14="http://schemas.microsoft.com/office/powerpoint/2010/main" val="3938142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8AD9-5BDC-414D-B3AA-A71BE4DF5A5E}"/>
              </a:ext>
            </a:extLst>
          </p:cNvPr>
          <p:cNvSpPr>
            <a:spLocks noGrp="1"/>
          </p:cNvSpPr>
          <p:nvPr>
            <p:ph type="title"/>
          </p:nvPr>
        </p:nvSpPr>
        <p:spPr>
          <a:xfrm>
            <a:off x="504001" y="504000"/>
            <a:ext cx="11186476" cy="369332"/>
          </a:xfrm>
        </p:spPr>
        <p:txBody>
          <a:bodyPr/>
          <a:lstStyle/>
          <a:p>
            <a:r>
              <a:rPr lang="es-MX" dirty="0"/>
              <a:t>Output Columns</a:t>
            </a:r>
          </a:p>
        </p:txBody>
      </p:sp>
      <p:sp>
        <p:nvSpPr>
          <p:cNvPr id="6" name="TextBox 5">
            <a:extLst>
              <a:ext uri="{FF2B5EF4-FFF2-40B4-BE49-F238E27FC236}">
                <a16:creationId xmlns:a16="http://schemas.microsoft.com/office/drawing/2014/main" id="{18EA0248-540D-475B-8D20-90EA9698B7C2}"/>
              </a:ext>
            </a:extLst>
          </p:cNvPr>
          <p:cNvSpPr txBox="1"/>
          <p:nvPr/>
        </p:nvSpPr>
        <p:spPr>
          <a:xfrm>
            <a:off x="7312274" y="645410"/>
            <a:ext cx="4378203" cy="36009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Click in the “Union 1”.</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Font typeface="+mj-lt"/>
              <a:buAutoNum type="alphaLcParenR" startAt="2"/>
            </a:pPr>
            <a:r>
              <a:rPr lang="en-US" sz="1800" kern="0" dirty="0">
                <a:ea typeface="Arial Unicode MS" pitchFamily="34" charset="-128"/>
                <a:cs typeface="Arial Unicode MS" pitchFamily="34" charset="-128"/>
              </a:rPr>
              <a:t>Click in “Mapping” tab</a:t>
            </a:r>
          </a:p>
          <a:p>
            <a:pPr marL="342900" indent="-342900" fontAlgn="base">
              <a:spcBef>
                <a:spcPct val="50000"/>
              </a:spcBef>
              <a:spcAft>
                <a:spcPct val="0"/>
              </a:spcAft>
              <a:buClr>
                <a:srgbClr val="F0AB00"/>
              </a:buClr>
              <a:buSzPct val="80000"/>
              <a:buFont typeface="+mj-lt"/>
              <a:buAutoNum type="alphaLcParenR" startAt="2"/>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Font typeface="+mj-lt"/>
              <a:buAutoNum type="alphaLcParenR" startAt="2"/>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Font typeface="+mj-lt"/>
              <a:buAutoNum type="alphaLcParenR" startAt="2"/>
            </a:pPr>
            <a:r>
              <a:rPr lang="en-US" sz="1800" kern="0" dirty="0">
                <a:ea typeface="Arial Unicode MS" pitchFamily="34" charset="-128"/>
                <a:cs typeface="Arial Unicode MS" pitchFamily="34" charset="-128"/>
              </a:rPr>
              <a:t>Click in “Auto Map by Name” button</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pic>
        <p:nvPicPr>
          <p:cNvPr id="4" name="Imagem 3">
            <a:extLst>
              <a:ext uri="{FF2B5EF4-FFF2-40B4-BE49-F238E27FC236}">
                <a16:creationId xmlns:a16="http://schemas.microsoft.com/office/drawing/2014/main" id="{93667737-A0A2-9242-8088-5346A3DF7193}"/>
              </a:ext>
            </a:extLst>
          </p:cNvPr>
          <p:cNvPicPr>
            <a:picLocks noChangeAspect="1"/>
          </p:cNvPicPr>
          <p:nvPr/>
        </p:nvPicPr>
        <p:blipFill>
          <a:blip r:embed="rId2"/>
          <a:stretch>
            <a:fillRect/>
          </a:stretch>
        </p:blipFill>
        <p:spPr>
          <a:xfrm>
            <a:off x="504001" y="1157586"/>
            <a:ext cx="6472672" cy="2994283"/>
          </a:xfrm>
          <a:prstGeom prst="rect">
            <a:avLst/>
          </a:prstGeom>
        </p:spPr>
      </p:pic>
    </p:spTree>
    <p:extLst>
      <p:ext uri="{BB962C8B-B14F-4D97-AF65-F5344CB8AC3E}">
        <p14:creationId xmlns:p14="http://schemas.microsoft.com/office/powerpoint/2010/main" val="4060783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8AD9-5BDC-414D-B3AA-A71BE4DF5A5E}"/>
              </a:ext>
            </a:extLst>
          </p:cNvPr>
          <p:cNvSpPr>
            <a:spLocks noGrp="1"/>
          </p:cNvSpPr>
          <p:nvPr>
            <p:ph type="title"/>
          </p:nvPr>
        </p:nvSpPr>
        <p:spPr>
          <a:xfrm>
            <a:off x="504001" y="504000"/>
            <a:ext cx="11186476" cy="369332"/>
          </a:xfrm>
        </p:spPr>
        <p:txBody>
          <a:bodyPr/>
          <a:lstStyle/>
          <a:p>
            <a:r>
              <a:rPr lang="es-MX" dirty="0"/>
              <a:t>Create Aggregation definition</a:t>
            </a:r>
          </a:p>
        </p:txBody>
      </p:sp>
      <p:sp>
        <p:nvSpPr>
          <p:cNvPr id="7" name="TextBox 5">
            <a:extLst>
              <a:ext uri="{FF2B5EF4-FFF2-40B4-BE49-F238E27FC236}">
                <a16:creationId xmlns:a16="http://schemas.microsoft.com/office/drawing/2014/main" id="{B4D81818-D7D1-144F-AFB6-5F8EC408EEE1}"/>
              </a:ext>
            </a:extLst>
          </p:cNvPr>
          <p:cNvSpPr txBox="1"/>
          <p:nvPr/>
        </p:nvSpPr>
        <p:spPr>
          <a:xfrm>
            <a:off x="7107214" y="873332"/>
            <a:ext cx="4583263" cy="5955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pt-BR" sz="1800" dirty="0" err="1"/>
              <a:t>From</a:t>
            </a:r>
            <a:r>
              <a:rPr lang="pt-BR" sz="1800" dirty="0"/>
              <a:t> </a:t>
            </a:r>
            <a:r>
              <a:rPr lang="pt-BR" sz="1800" dirty="0" err="1"/>
              <a:t>the</a:t>
            </a:r>
            <a:r>
              <a:rPr lang="pt-BR" sz="1800" dirty="0"/>
              <a:t> “Union1”, </a:t>
            </a:r>
            <a:r>
              <a:rPr lang="pt-BR" sz="1800" dirty="0" err="1"/>
              <a:t>drag</a:t>
            </a:r>
            <a:r>
              <a:rPr lang="pt-BR" sz="1800" dirty="0"/>
              <a:t> </a:t>
            </a:r>
            <a:r>
              <a:rPr lang="pt-BR" sz="1800" dirty="0" err="1"/>
              <a:t>and</a:t>
            </a:r>
            <a:r>
              <a:rPr lang="pt-BR" sz="1800" dirty="0"/>
              <a:t> </a:t>
            </a:r>
            <a:r>
              <a:rPr lang="pt-BR" sz="1800" dirty="0" err="1"/>
              <a:t>drop</a:t>
            </a:r>
            <a:r>
              <a:rPr lang="pt-BR" sz="1800" dirty="0"/>
              <a:t> a node </a:t>
            </a:r>
            <a:r>
              <a:rPr lang="pt-BR" sz="1800" dirty="0" err="1"/>
              <a:t>between</a:t>
            </a:r>
            <a:r>
              <a:rPr lang="pt-BR" sz="1800" dirty="0"/>
              <a:t> Union 1 </a:t>
            </a:r>
            <a:r>
              <a:rPr lang="pt-BR" sz="1800" dirty="0" err="1"/>
              <a:t>and</a:t>
            </a:r>
            <a:r>
              <a:rPr lang="pt-BR" sz="1800" dirty="0"/>
              <a:t> </a:t>
            </a:r>
            <a:r>
              <a:rPr lang="pt-BR" sz="1800" dirty="0" err="1"/>
              <a:t>Aggregation</a:t>
            </a:r>
            <a:r>
              <a:rPr lang="pt-BR" sz="1800" dirty="0"/>
              <a:t> 1</a:t>
            </a: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Click in “Aggregation 1” and “Mapping”</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Font typeface="+mj-lt"/>
              <a:buAutoNum type="alphaLcParenR" startAt="3"/>
            </a:pPr>
            <a:r>
              <a:rPr lang="en-US" sz="1800" kern="0" dirty="0">
                <a:ea typeface="Arial Unicode MS" pitchFamily="34" charset="-128"/>
                <a:cs typeface="Arial Unicode MS" pitchFamily="34" charset="-128"/>
              </a:rPr>
              <a:t>Select following columns to Output:</a:t>
            </a:r>
          </a:p>
          <a:p>
            <a:pPr marL="887288" lvl="1" indent="-342900" fontAlgn="base">
              <a:spcBef>
                <a:spcPct val="50000"/>
              </a:spcBef>
              <a:spcAft>
                <a:spcPct val="0"/>
              </a:spcAft>
              <a:buClr>
                <a:srgbClr val="F0AB00"/>
              </a:buClr>
              <a:buSzPct val="80000"/>
              <a:buFont typeface="Wingdings" pitchFamily="2" charset="2"/>
              <a:buChar char="ü"/>
            </a:pPr>
            <a:r>
              <a:rPr lang="en-US" sz="1800" kern="0" dirty="0">
                <a:ea typeface="Arial Unicode MS" pitchFamily="34" charset="-128"/>
                <a:cs typeface="Arial Unicode MS" pitchFamily="34" charset="-128"/>
              </a:rPr>
              <a:t>YEAR</a:t>
            </a:r>
          </a:p>
          <a:p>
            <a:pPr marL="887288" lvl="1" indent="-342900" fontAlgn="base">
              <a:spcBef>
                <a:spcPct val="50000"/>
              </a:spcBef>
              <a:spcAft>
                <a:spcPct val="0"/>
              </a:spcAft>
              <a:buClr>
                <a:srgbClr val="F0AB00"/>
              </a:buClr>
              <a:buSzPct val="80000"/>
              <a:buFont typeface="Wingdings" pitchFamily="2" charset="2"/>
              <a:buChar char="ü"/>
            </a:pPr>
            <a:r>
              <a:rPr lang="en-US" sz="1800" kern="0" dirty="0">
                <a:ea typeface="Arial Unicode MS" pitchFamily="34" charset="-128"/>
                <a:cs typeface="Arial Unicode MS" pitchFamily="34" charset="-128"/>
              </a:rPr>
              <a:t>QUARTER</a:t>
            </a:r>
          </a:p>
          <a:p>
            <a:pPr marL="887288" lvl="1" indent="-342900" fontAlgn="base">
              <a:spcBef>
                <a:spcPct val="50000"/>
              </a:spcBef>
              <a:spcAft>
                <a:spcPct val="0"/>
              </a:spcAft>
              <a:buClr>
                <a:srgbClr val="F0AB00"/>
              </a:buClr>
              <a:buSzPct val="80000"/>
              <a:buFont typeface="Wingdings" pitchFamily="2" charset="2"/>
              <a:buChar char="ü"/>
            </a:pPr>
            <a:r>
              <a:rPr lang="en-US" sz="1800" kern="0" dirty="0">
                <a:ea typeface="Arial Unicode MS" pitchFamily="34" charset="-128"/>
                <a:cs typeface="Arial Unicode MS" pitchFamily="34" charset="-128"/>
              </a:rPr>
              <a:t>MONTH</a:t>
            </a:r>
          </a:p>
          <a:p>
            <a:pPr marL="887288" lvl="1" indent="-342900" fontAlgn="base">
              <a:spcBef>
                <a:spcPct val="50000"/>
              </a:spcBef>
              <a:spcAft>
                <a:spcPct val="0"/>
              </a:spcAft>
              <a:buClr>
                <a:srgbClr val="F0AB00"/>
              </a:buClr>
              <a:buSzPct val="80000"/>
              <a:buFont typeface="Wingdings" pitchFamily="2" charset="2"/>
              <a:buChar char="ü"/>
            </a:pPr>
            <a:r>
              <a:rPr lang="en-US" sz="1800" kern="0" dirty="0" err="1">
                <a:ea typeface="Arial Unicode MS" pitchFamily="34" charset="-128"/>
                <a:cs typeface="Arial Unicode MS" pitchFamily="34" charset="-128"/>
              </a:rPr>
              <a:t>INV_DocTotal</a:t>
            </a:r>
            <a:endParaRPr lang="en-US" sz="1800" kern="0" dirty="0">
              <a:ea typeface="Arial Unicode MS" pitchFamily="34" charset="-128"/>
              <a:cs typeface="Arial Unicode MS" pitchFamily="34" charset="-128"/>
            </a:endParaRPr>
          </a:p>
          <a:p>
            <a:pPr marL="887288" lvl="1" indent="-342900" fontAlgn="base">
              <a:spcBef>
                <a:spcPct val="50000"/>
              </a:spcBef>
              <a:spcAft>
                <a:spcPct val="0"/>
              </a:spcAft>
              <a:buClr>
                <a:srgbClr val="F0AB00"/>
              </a:buClr>
              <a:buSzPct val="80000"/>
              <a:buFont typeface="Wingdings" pitchFamily="2" charset="2"/>
              <a:buChar char="ü"/>
            </a:pPr>
            <a:r>
              <a:rPr lang="en-US" sz="1800" kern="0" dirty="0" err="1">
                <a:ea typeface="Arial Unicode MS" pitchFamily="34" charset="-128"/>
                <a:cs typeface="Arial Unicode MS" pitchFamily="34" charset="-128"/>
              </a:rPr>
              <a:t>RIN_DocTotal</a:t>
            </a: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pic>
        <p:nvPicPr>
          <p:cNvPr id="4" name="Imagem 3">
            <a:extLst>
              <a:ext uri="{FF2B5EF4-FFF2-40B4-BE49-F238E27FC236}">
                <a16:creationId xmlns:a16="http://schemas.microsoft.com/office/drawing/2014/main" id="{984B1522-9C9B-C149-AF90-6D18B3C03440}"/>
              </a:ext>
            </a:extLst>
          </p:cNvPr>
          <p:cNvPicPr>
            <a:picLocks noChangeAspect="1"/>
          </p:cNvPicPr>
          <p:nvPr/>
        </p:nvPicPr>
        <p:blipFill>
          <a:blip r:embed="rId2"/>
          <a:stretch>
            <a:fillRect/>
          </a:stretch>
        </p:blipFill>
        <p:spPr>
          <a:xfrm>
            <a:off x="526594" y="1076417"/>
            <a:ext cx="3612919" cy="2744239"/>
          </a:xfrm>
          <a:prstGeom prst="rect">
            <a:avLst/>
          </a:prstGeom>
        </p:spPr>
      </p:pic>
      <p:pic>
        <p:nvPicPr>
          <p:cNvPr id="5" name="Imagem 4">
            <a:extLst>
              <a:ext uri="{FF2B5EF4-FFF2-40B4-BE49-F238E27FC236}">
                <a16:creationId xmlns:a16="http://schemas.microsoft.com/office/drawing/2014/main" id="{7C0EA98E-4AD0-AC4F-A684-F9D484C6A520}"/>
              </a:ext>
            </a:extLst>
          </p:cNvPr>
          <p:cNvPicPr>
            <a:picLocks noChangeAspect="1"/>
          </p:cNvPicPr>
          <p:nvPr/>
        </p:nvPicPr>
        <p:blipFill>
          <a:blip r:embed="rId3"/>
          <a:stretch>
            <a:fillRect/>
          </a:stretch>
        </p:blipFill>
        <p:spPr>
          <a:xfrm>
            <a:off x="526594" y="4023740"/>
            <a:ext cx="6453824" cy="2043427"/>
          </a:xfrm>
          <a:prstGeom prst="rect">
            <a:avLst/>
          </a:prstGeom>
        </p:spPr>
      </p:pic>
    </p:spTree>
    <p:extLst>
      <p:ext uri="{BB962C8B-B14F-4D97-AF65-F5344CB8AC3E}">
        <p14:creationId xmlns:p14="http://schemas.microsoft.com/office/powerpoint/2010/main" val="1615789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8AD9-5BDC-414D-B3AA-A71BE4DF5A5E}"/>
              </a:ext>
            </a:extLst>
          </p:cNvPr>
          <p:cNvSpPr>
            <a:spLocks noGrp="1"/>
          </p:cNvSpPr>
          <p:nvPr>
            <p:ph type="title"/>
          </p:nvPr>
        </p:nvSpPr>
        <p:spPr>
          <a:xfrm>
            <a:off x="504001" y="504000"/>
            <a:ext cx="11186476" cy="369332"/>
          </a:xfrm>
        </p:spPr>
        <p:txBody>
          <a:bodyPr/>
          <a:lstStyle/>
          <a:p>
            <a:r>
              <a:rPr lang="es-MX" dirty="0"/>
              <a:t>Create Calculated Column</a:t>
            </a:r>
          </a:p>
        </p:txBody>
      </p:sp>
      <p:sp>
        <p:nvSpPr>
          <p:cNvPr id="7" name="TextBox 5">
            <a:extLst>
              <a:ext uri="{FF2B5EF4-FFF2-40B4-BE49-F238E27FC236}">
                <a16:creationId xmlns:a16="http://schemas.microsoft.com/office/drawing/2014/main" id="{B4D81818-D7D1-144F-AFB6-5F8EC408EEE1}"/>
              </a:ext>
            </a:extLst>
          </p:cNvPr>
          <p:cNvSpPr txBox="1"/>
          <p:nvPr/>
        </p:nvSpPr>
        <p:spPr>
          <a:xfrm>
            <a:off x="7107213" y="873332"/>
            <a:ext cx="5087961" cy="567847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Click in “Calculated Column” tab</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Click in “Add” button </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Font typeface="+mj-lt"/>
              <a:buAutoNum type="alphaLcParenR" startAt="3"/>
            </a:pPr>
            <a:r>
              <a:rPr lang="en-US" sz="1800" kern="0" dirty="0">
                <a:ea typeface="Arial Unicode MS" pitchFamily="34" charset="-128"/>
                <a:cs typeface="Arial Unicode MS" pitchFamily="34" charset="-128"/>
              </a:rPr>
              <a:t>Add a new calculated column where:</a:t>
            </a:r>
          </a:p>
          <a:p>
            <a:pPr marL="887288" lvl="1" indent="-342900" fontAlgn="base">
              <a:spcBef>
                <a:spcPct val="50000"/>
              </a:spcBef>
              <a:spcAft>
                <a:spcPct val="0"/>
              </a:spcAft>
              <a:buClr>
                <a:srgbClr val="F0AB00"/>
              </a:buClr>
              <a:buSzPct val="80000"/>
              <a:buFont typeface="Wingdings" pitchFamily="2" charset="2"/>
              <a:buChar char="ü"/>
            </a:pPr>
            <a:r>
              <a:rPr lang="en-US" sz="1800" kern="0" dirty="0">
                <a:ea typeface="Arial Unicode MS" pitchFamily="34" charset="-128"/>
                <a:cs typeface="Arial Unicode MS" pitchFamily="34" charset="-128"/>
              </a:rPr>
              <a:t>Name: 	CC_NETSALES</a:t>
            </a:r>
          </a:p>
          <a:p>
            <a:pPr marL="887288" lvl="1" indent="-342900" fontAlgn="base">
              <a:spcBef>
                <a:spcPct val="50000"/>
              </a:spcBef>
              <a:spcAft>
                <a:spcPct val="0"/>
              </a:spcAft>
              <a:buClr>
                <a:srgbClr val="F0AB00"/>
              </a:buClr>
              <a:buSzPct val="80000"/>
              <a:buFont typeface="Wingdings" pitchFamily="2" charset="2"/>
              <a:buChar char="ü"/>
            </a:pPr>
            <a:r>
              <a:rPr lang="en-US" sz="1800" kern="0" dirty="0">
                <a:ea typeface="Arial Unicode MS" pitchFamily="34" charset="-128"/>
                <a:cs typeface="Arial Unicode MS" pitchFamily="34" charset="-128"/>
              </a:rPr>
              <a:t>Data type:	DECIMAL</a:t>
            </a:r>
          </a:p>
          <a:p>
            <a:pPr marL="887288" lvl="1" indent="-342900" fontAlgn="base">
              <a:spcBef>
                <a:spcPct val="50000"/>
              </a:spcBef>
              <a:spcAft>
                <a:spcPct val="0"/>
              </a:spcAft>
              <a:buClr>
                <a:srgbClr val="F0AB00"/>
              </a:buClr>
              <a:buSzPct val="80000"/>
              <a:buFont typeface="Wingdings" pitchFamily="2" charset="2"/>
              <a:buChar char="ü"/>
            </a:pPr>
            <a:r>
              <a:rPr lang="en-US" sz="1800" kern="0" dirty="0">
                <a:ea typeface="Arial Unicode MS" pitchFamily="34" charset="-128"/>
                <a:cs typeface="Arial Unicode MS" pitchFamily="34" charset="-128"/>
              </a:rPr>
              <a:t>Length:	21</a:t>
            </a:r>
          </a:p>
          <a:p>
            <a:pPr marL="887288" lvl="1" indent="-342900" fontAlgn="base">
              <a:spcBef>
                <a:spcPct val="50000"/>
              </a:spcBef>
              <a:spcAft>
                <a:spcPct val="0"/>
              </a:spcAft>
              <a:buClr>
                <a:srgbClr val="F0AB00"/>
              </a:buClr>
              <a:buSzPct val="80000"/>
              <a:buFont typeface="Wingdings" pitchFamily="2" charset="2"/>
              <a:buChar char="ü"/>
            </a:pPr>
            <a:r>
              <a:rPr lang="en-US" sz="1800" kern="0" dirty="0">
                <a:ea typeface="Arial Unicode MS" pitchFamily="34" charset="-128"/>
                <a:cs typeface="Arial Unicode MS" pitchFamily="34" charset="-128"/>
              </a:rPr>
              <a:t>Scale:	6</a:t>
            </a:r>
          </a:p>
          <a:p>
            <a:pPr marL="887288" lvl="1" indent="-342900" fontAlgn="base">
              <a:spcBef>
                <a:spcPct val="50000"/>
              </a:spcBef>
              <a:spcAft>
                <a:spcPct val="0"/>
              </a:spcAft>
              <a:buClr>
                <a:srgbClr val="F0AB00"/>
              </a:buClr>
              <a:buSzPct val="80000"/>
              <a:buFont typeface="Wingdings" pitchFamily="2" charset="2"/>
              <a:buChar char="ü"/>
            </a:pPr>
            <a:r>
              <a:rPr lang="en-US" sz="1800" kern="0" dirty="0">
                <a:ea typeface="Arial Unicode MS" pitchFamily="34" charset="-128"/>
                <a:cs typeface="Arial Unicode MS" pitchFamily="34" charset="-128"/>
              </a:rPr>
              <a:t>Expression:</a:t>
            </a:r>
          </a:p>
          <a:p>
            <a:pPr lvl="1" fontAlgn="base">
              <a:spcBef>
                <a:spcPct val="50000"/>
              </a:spcBef>
              <a:spcAft>
                <a:spcPct val="0"/>
              </a:spcAft>
              <a:buClr>
                <a:srgbClr val="F0AB00"/>
              </a:buClr>
              <a:buSzPct val="80000"/>
              <a:buNone/>
            </a:pPr>
            <a:r>
              <a:rPr lang="en-US" sz="1800" kern="0" dirty="0">
                <a:ea typeface="Arial Unicode MS" pitchFamily="34" charset="-128"/>
                <a:cs typeface="Arial Unicode MS" pitchFamily="34" charset="-128"/>
              </a:rPr>
              <a:t>“</a:t>
            </a:r>
            <a:r>
              <a:rPr lang="en-US" sz="1800" kern="0" dirty="0" err="1">
                <a:ea typeface="Arial Unicode MS" pitchFamily="34" charset="-128"/>
                <a:cs typeface="Arial Unicode MS" pitchFamily="34" charset="-128"/>
              </a:rPr>
              <a:t>INV_DocTotal</a:t>
            </a:r>
            <a:r>
              <a:rPr lang="en-US" sz="1800" kern="0" dirty="0">
                <a:ea typeface="Arial Unicode MS" pitchFamily="34" charset="-128"/>
                <a:cs typeface="Arial Unicode MS" pitchFamily="34" charset="-128"/>
              </a:rPr>
              <a:t>” - “</a:t>
            </a:r>
            <a:r>
              <a:rPr lang="en-US" sz="1800" kern="0" dirty="0" err="1">
                <a:ea typeface="Arial Unicode MS" pitchFamily="34" charset="-128"/>
                <a:cs typeface="Arial Unicode MS" pitchFamily="34" charset="-128"/>
              </a:rPr>
              <a:t>RIN_DocTotal</a:t>
            </a:r>
            <a:r>
              <a:rPr lang="en-US" sz="1800" kern="0" dirty="0">
                <a:ea typeface="Arial Unicode MS" pitchFamily="34" charset="-128"/>
                <a:cs typeface="Arial Unicode MS" pitchFamily="34" charset="-128"/>
              </a:rPr>
              <a:t>”</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pic>
        <p:nvPicPr>
          <p:cNvPr id="3" name="Imagem 2">
            <a:extLst>
              <a:ext uri="{FF2B5EF4-FFF2-40B4-BE49-F238E27FC236}">
                <a16:creationId xmlns:a16="http://schemas.microsoft.com/office/drawing/2014/main" id="{29A4A40D-EECF-A14D-B0DD-6EEC5B6BBA1E}"/>
              </a:ext>
            </a:extLst>
          </p:cNvPr>
          <p:cNvPicPr>
            <a:picLocks noChangeAspect="1"/>
          </p:cNvPicPr>
          <p:nvPr/>
        </p:nvPicPr>
        <p:blipFill>
          <a:blip r:embed="rId2"/>
          <a:stretch>
            <a:fillRect/>
          </a:stretch>
        </p:blipFill>
        <p:spPr>
          <a:xfrm>
            <a:off x="526593" y="1073492"/>
            <a:ext cx="6194066" cy="1736053"/>
          </a:xfrm>
          <a:prstGeom prst="rect">
            <a:avLst/>
          </a:prstGeom>
        </p:spPr>
      </p:pic>
      <p:pic>
        <p:nvPicPr>
          <p:cNvPr id="5" name="Imagem 4">
            <a:extLst>
              <a:ext uri="{FF2B5EF4-FFF2-40B4-BE49-F238E27FC236}">
                <a16:creationId xmlns:a16="http://schemas.microsoft.com/office/drawing/2014/main" id="{CCAD9CF6-51D9-5949-95C7-46A46E718385}"/>
              </a:ext>
            </a:extLst>
          </p:cNvPr>
          <p:cNvPicPr>
            <a:picLocks noChangeAspect="1"/>
          </p:cNvPicPr>
          <p:nvPr/>
        </p:nvPicPr>
        <p:blipFill>
          <a:blip r:embed="rId3"/>
          <a:stretch>
            <a:fillRect/>
          </a:stretch>
        </p:blipFill>
        <p:spPr>
          <a:xfrm>
            <a:off x="559133" y="3009704"/>
            <a:ext cx="6245963" cy="3344295"/>
          </a:xfrm>
          <a:prstGeom prst="rect">
            <a:avLst/>
          </a:prstGeom>
        </p:spPr>
      </p:pic>
    </p:spTree>
    <p:extLst>
      <p:ext uri="{BB962C8B-B14F-4D97-AF65-F5344CB8AC3E}">
        <p14:creationId xmlns:p14="http://schemas.microsoft.com/office/powerpoint/2010/main" val="334848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8AD9-5BDC-414D-B3AA-A71BE4DF5A5E}"/>
              </a:ext>
            </a:extLst>
          </p:cNvPr>
          <p:cNvSpPr>
            <a:spLocks noGrp="1"/>
          </p:cNvSpPr>
          <p:nvPr>
            <p:ph type="title"/>
          </p:nvPr>
        </p:nvSpPr>
        <p:spPr>
          <a:xfrm>
            <a:off x="504001" y="504000"/>
            <a:ext cx="11186476" cy="369332"/>
          </a:xfrm>
        </p:spPr>
        <p:txBody>
          <a:bodyPr/>
          <a:lstStyle/>
          <a:p>
            <a:r>
              <a:rPr lang="es-MX" dirty="0"/>
              <a:t>Save and Run</a:t>
            </a:r>
          </a:p>
        </p:txBody>
      </p:sp>
      <p:sp>
        <p:nvSpPr>
          <p:cNvPr id="7" name="TextBox 5">
            <a:extLst>
              <a:ext uri="{FF2B5EF4-FFF2-40B4-BE49-F238E27FC236}">
                <a16:creationId xmlns:a16="http://schemas.microsoft.com/office/drawing/2014/main" id="{B4D81818-D7D1-144F-AFB6-5F8EC408EEE1}"/>
              </a:ext>
            </a:extLst>
          </p:cNvPr>
          <p:cNvSpPr txBox="1"/>
          <p:nvPr/>
        </p:nvSpPr>
        <p:spPr>
          <a:xfrm>
            <a:off x="7107214" y="873332"/>
            <a:ext cx="4583263" cy="4016484"/>
          </a:xfrm>
          <a:prstGeom prst="rect">
            <a:avLst/>
          </a:prstGeom>
          <a:noFill/>
        </p:spPr>
        <p:txBody>
          <a:bodyPr wrap="square" lIns="0" tIns="0" rIns="0" bIns="0" rtlCol="0">
            <a:spAutoFit/>
          </a:bodyPr>
          <a:lstStyle/>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Save</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Run the Calculation View</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Expected result</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p:txBody>
      </p:sp>
      <p:pic>
        <p:nvPicPr>
          <p:cNvPr id="4" name="Imagem 3">
            <a:extLst>
              <a:ext uri="{FF2B5EF4-FFF2-40B4-BE49-F238E27FC236}">
                <a16:creationId xmlns:a16="http://schemas.microsoft.com/office/drawing/2014/main" id="{2B150620-9BF9-DA4A-BFF5-72C905FDD7EF}"/>
              </a:ext>
            </a:extLst>
          </p:cNvPr>
          <p:cNvPicPr>
            <a:picLocks noChangeAspect="1"/>
          </p:cNvPicPr>
          <p:nvPr/>
        </p:nvPicPr>
        <p:blipFill>
          <a:blip r:embed="rId2"/>
          <a:stretch>
            <a:fillRect/>
          </a:stretch>
        </p:blipFill>
        <p:spPr>
          <a:xfrm>
            <a:off x="504001" y="1224051"/>
            <a:ext cx="3684941" cy="942660"/>
          </a:xfrm>
          <a:prstGeom prst="rect">
            <a:avLst/>
          </a:prstGeom>
        </p:spPr>
      </p:pic>
      <p:pic>
        <p:nvPicPr>
          <p:cNvPr id="5" name="Imagem 4">
            <a:extLst>
              <a:ext uri="{FF2B5EF4-FFF2-40B4-BE49-F238E27FC236}">
                <a16:creationId xmlns:a16="http://schemas.microsoft.com/office/drawing/2014/main" id="{E7657EB8-CB24-F143-AB25-6BC5C6A9C17D}"/>
              </a:ext>
            </a:extLst>
          </p:cNvPr>
          <p:cNvPicPr>
            <a:picLocks noChangeAspect="1"/>
          </p:cNvPicPr>
          <p:nvPr/>
        </p:nvPicPr>
        <p:blipFill>
          <a:blip r:embed="rId3"/>
          <a:stretch>
            <a:fillRect/>
          </a:stretch>
        </p:blipFill>
        <p:spPr>
          <a:xfrm>
            <a:off x="504000" y="2449189"/>
            <a:ext cx="3684941" cy="979811"/>
          </a:xfrm>
          <a:prstGeom prst="rect">
            <a:avLst/>
          </a:prstGeom>
        </p:spPr>
      </p:pic>
      <p:pic>
        <p:nvPicPr>
          <p:cNvPr id="3" name="Imagem 2">
            <a:extLst>
              <a:ext uri="{FF2B5EF4-FFF2-40B4-BE49-F238E27FC236}">
                <a16:creationId xmlns:a16="http://schemas.microsoft.com/office/drawing/2014/main" id="{5D408DAE-A892-1E44-AB27-012AFDF0F187}"/>
              </a:ext>
            </a:extLst>
          </p:cNvPr>
          <p:cNvPicPr>
            <a:picLocks noChangeAspect="1"/>
          </p:cNvPicPr>
          <p:nvPr/>
        </p:nvPicPr>
        <p:blipFill>
          <a:blip r:embed="rId4"/>
          <a:stretch>
            <a:fillRect/>
          </a:stretch>
        </p:blipFill>
        <p:spPr>
          <a:xfrm>
            <a:off x="504000" y="3711478"/>
            <a:ext cx="6349437" cy="3032382"/>
          </a:xfrm>
          <a:prstGeom prst="rect">
            <a:avLst/>
          </a:prstGeom>
        </p:spPr>
      </p:pic>
    </p:spTree>
    <p:extLst>
      <p:ext uri="{BB962C8B-B14F-4D97-AF65-F5344CB8AC3E}">
        <p14:creationId xmlns:p14="http://schemas.microsoft.com/office/powerpoint/2010/main" val="3168660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8AD9-5BDC-414D-B3AA-A71BE4DF5A5E}"/>
              </a:ext>
            </a:extLst>
          </p:cNvPr>
          <p:cNvSpPr>
            <a:spLocks noGrp="1"/>
          </p:cNvSpPr>
          <p:nvPr>
            <p:ph type="title"/>
          </p:nvPr>
        </p:nvSpPr>
        <p:spPr>
          <a:xfrm>
            <a:off x="504001" y="504000"/>
            <a:ext cx="11186476" cy="707886"/>
          </a:xfrm>
        </p:spPr>
        <p:txBody>
          <a:bodyPr/>
          <a:lstStyle/>
          <a:p>
            <a:r>
              <a:rPr lang="es-MX" dirty="0"/>
              <a:t>Create a new package</a:t>
            </a:r>
            <a:br>
              <a:rPr lang="es-MX" dirty="0"/>
            </a:br>
            <a:r>
              <a:rPr lang="es-MX" sz="2200" dirty="0">
                <a:sym typeface="Wingdings" panose="05000000000000000000" pitchFamily="2" charset="2"/>
              </a:rPr>
              <a:t>Content        New        </a:t>
            </a:r>
            <a:r>
              <a:rPr lang="es-MX" sz="2200" dirty="0" err="1">
                <a:sym typeface="Wingdings" panose="05000000000000000000" pitchFamily="2" charset="2"/>
              </a:rPr>
              <a:t>Package</a:t>
            </a:r>
            <a:r>
              <a:rPr lang="es-MX" sz="2200" dirty="0">
                <a:sym typeface="Wingdings" panose="05000000000000000000" pitchFamily="2" charset="2"/>
              </a:rPr>
              <a:t> (</a:t>
            </a:r>
            <a:r>
              <a:rPr lang="es-MX" sz="2200" dirty="0" err="1">
                <a:sym typeface="Wingdings" panose="05000000000000000000" pitchFamily="2" charset="2"/>
              </a:rPr>
              <a:t>with</a:t>
            </a:r>
            <a:r>
              <a:rPr lang="es-MX" sz="2200" dirty="0">
                <a:sym typeface="Wingdings" panose="05000000000000000000" pitchFamily="2" charset="2"/>
              </a:rPr>
              <a:t> </a:t>
            </a:r>
            <a:r>
              <a:rPr lang="es-MX" sz="2200" dirty="0" err="1">
                <a:sym typeface="Wingdings" panose="05000000000000000000" pitchFamily="2" charset="2"/>
              </a:rPr>
              <a:t>your</a:t>
            </a:r>
            <a:r>
              <a:rPr lang="es-MX" sz="2200" dirty="0">
                <a:sym typeface="Wingdings" panose="05000000000000000000" pitchFamily="2" charset="2"/>
              </a:rPr>
              <a:t> NAME / PROJECT)</a:t>
            </a:r>
            <a:endParaRPr lang="es-MX" sz="2200" dirty="0"/>
          </a:p>
        </p:txBody>
      </p:sp>
      <p:pic>
        <p:nvPicPr>
          <p:cNvPr id="6" name="Picture 5">
            <a:extLst>
              <a:ext uri="{FF2B5EF4-FFF2-40B4-BE49-F238E27FC236}">
                <a16:creationId xmlns:a16="http://schemas.microsoft.com/office/drawing/2014/main" id="{3645D4F5-A467-4FDE-AD0C-38A695481A29}"/>
              </a:ext>
            </a:extLst>
          </p:cNvPr>
          <p:cNvPicPr>
            <a:picLocks noChangeAspect="1"/>
          </p:cNvPicPr>
          <p:nvPr/>
        </p:nvPicPr>
        <p:blipFill>
          <a:blip r:embed="rId2"/>
          <a:stretch>
            <a:fillRect/>
          </a:stretch>
        </p:blipFill>
        <p:spPr>
          <a:xfrm>
            <a:off x="504001" y="1402973"/>
            <a:ext cx="4636035" cy="4951027"/>
          </a:xfrm>
          <a:prstGeom prst="rect">
            <a:avLst/>
          </a:prstGeom>
        </p:spPr>
      </p:pic>
      <p:pic>
        <p:nvPicPr>
          <p:cNvPr id="7" name="Imagem 6">
            <a:extLst>
              <a:ext uri="{FF2B5EF4-FFF2-40B4-BE49-F238E27FC236}">
                <a16:creationId xmlns:a16="http://schemas.microsoft.com/office/drawing/2014/main" id="{44DE7639-C8E3-EB4F-9E0F-9AB32045CD08}"/>
              </a:ext>
            </a:extLst>
          </p:cNvPr>
          <p:cNvPicPr>
            <a:picLocks noChangeAspect="1"/>
          </p:cNvPicPr>
          <p:nvPr/>
        </p:nvPicPr>
        <p:blipFill>
          <a:blip r:embed="rId3"/>
          <a:stretch>
            <a:fillRect/>
          </a:stretch>
        </p:blipFill>
        <p:spPr>
          <a:xfrm>
            <a:off x="6696793" y="2206195"/>
            <a:ext cx="4483617" cy="2445609"/>
          </a:xfrm>
          <a:prstGeom prst="rect">
            <a:avLst/>
          </a:prstGeom>
        </p:spPr>
      </p:pic>
    </p:spTree>
    <p:extLst>
      <p:ext uri="{BB962C8B-B14F-4D97-AF65-F5344CB8AC3E}">
        <p14:creationId xmlns:p14="http://schemas.microsoft.com/office/powerpoint/2010/main" val="1921248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s-CO" dirty="0" err="1"/>
              <a:t>Example</a:t>
            </a:r>
            <a:r>
              <a:rPr lang="es-CO" dirty="0"/>
              <a:t> 1</a:t>
            </a:r>
            <a:br>
              <a:rPr lang="es-CO" dirty="0"/>
            </a:br>
            <a:r>
              <a:rPr lang="en-US" sz="2400" dirty="0"/>
              <a:t>Target: Calculation View with NET SALES Vales:  SALES – CREDIT MEMOS</a:t>
            </a:r>
            <a:br>
              <a:rPr lang="en-US" sz="2400" dirty="0"/>
            </a:br>
            <a:r>
              <a:rPr lang="en-US" sz="2400" dirty="0"/>
              <a:t>group by Year, Quarter and Month </a:t>
            </a:r>
            <a:endParaRPr lang="es-CO" sz="2200" dirty="0"/>
          </a:p>
        </p:txBody>
      </p:sp>
      <p:pic>
        <p:nvPicPr>
          <p:cNvPr id="6" name="Illustration" descr="Example of an illustration " title="Illustration for divider page"/>
          <p:cNvPicPr>
            <a:picLocks noGrp="1" noChangeAspect="1"/>
          </p:cNvPicPr>
          <p:nvPr>
            <p:ph type="pic" sz="quarter" idx="12"/>
          </p:nvPr>
        </p:nvPicPr>
        <p:blipFill>
          <a:blip r:embed="rId3"/>
          <a:srcRect t="3112" b="3112"/>
          <a:stretch>
            <a:fillRect/>
          </a:stretch>
        </p:blipFill>
        <p:spPr bwMode="invGray">
          <a:xfrm>
            <a:off x="0" y="3427200"/>
            <a:ext cx="12195175" cy="3430800"/>
          </a:xfrm>
        </p:spPr>
      </p:pic>
    </p:spTree>
    <p:extLst>
      <p:ext uri="{BB962C8B-B14F-4D97-AF65-F5344CB8AC3E}">
        <p14:creationId xmlns:p14="http://schemas.microsoft.com/office/powerpoint/2010/main" val="3752721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8AD9-5BDC-414D-B3AA-A71BE4DF5A5E}"/>
              </a:ext>
            </a:extLst>
          </p:cNvPr>
          <p:cNvSpPr>
            <a:spLocks noGrp="1"/>
          </p:cNvSpPr>
          <p:nvPr>
            <p:ph type="title"/>
          </p:nvPr>
        </p:nvSpPr>
        <p:spPr>
          <a:xfrm>
            <a:off x="504001" y="504000"/>
            <a:ext cx="11186476" cy="369332"/>
          </a:xfrm>
        </p:spPr>
        <p:txBody>
          <a:bodyPr/>
          <a:lstStyle/>
          <a:p>
            <a:r>
              <a:rPr lang="es-MX" dirty="0"/>
              <a:t>Create new Calculation View</a:t>
            </a:r>
          </a:p>
        </p:txBody>
      </p:sp>
      <p:sp>
        <p:nvSpPr>
          <p:cNvPr id="6" name="TextBox 5">
            <a:extLst>
              <a:ext uri="{FF2B5EF4-FFF2-40B4-BE49-F238E27FC236}">
                <a16:creationId xmlns:a16="http://schemas.microsoft.com/office/drawing/2014/main" id="{18EA0248-540D-475B-8D20-90EA9698B7C2}"/>
              </a:ext>
            </a:extLst>
          </p:cNvPr>
          <p:cNvSpPr txBox="1"/>
          <p:nvPr/>
        </p:nvSpPr>
        <p:spPr>
          <a:xfrm>
            <a:off x="7307919" y="243513"/>
            <a:ext cx="3950071" cy="567847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Name: CV_TIME</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Type: TIME</a:t>
            </a:r>
          </a:p>
          <a:p>
            <a:pPr marL="887288" lvl="1" indent="-342900" fontAlgn="base">
              <a:spcBef>
                <a:spcPct val="50000"/>
              </a:spcBef>
              <a:spcAft>
                <a:spcPct val="0"/>
              </a:spcAft>
              <a:buClr>
                <a:srgbClr val="F0AB00"/>
              </a:buClr>
              <a:buSzPct val="80000"/>
              <a:buFont typeface="Courier New" panose="02070309020205020404" pitchFamily="49" charset="0"/>
              <a:buChar char="o"/>
            </a:pPr>
            <a:r>
              <a:rPr lang="en-US" sz="1800" kern="0" dirty="0">
                <a:ea typeface="Arial Unicode MS" pitchFamily="34" charset="-128"/>
                <a:cs typeface="Arial Unicode MS" pitchFamily="34" charset="-128"/>
              </a:rPr>
              <a:t>Graphical</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Calendar type: Gregorian</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Granularity: Second</a:t>
            </a:r>
          </a:p>
        </p:txBody>
      </p:sp>
      <p:pic>
        <p:nvPicPr>
          <p:cNvPr id="3" name="Imagem 2">
            <a:extLst>
              <a:ext uri="{FF2B5EF4-FFF2-40B4-BE49-F238E27FC236}">
                <a16:creationId xmlns:a16="http://schemas.microsoft.com/office/drawing/2014/main" id="{12412D41-06D3-2C4C-9076-0301D6A18CBD}"/>
              </a:ext>
            </a:extLst>
          </p:cNvPr>
          <p:cNvPicPr>
            <a:picLocks noChangeAspect="1"/>
          </p:cNvPicPr>
          <p:nvPr/>
        </p:nvPicPr>
        <p:blipFill>
          <a:blip r:embed="rId2"/>
          <a:stretch>
            <a:fillRect/>
          </a:stretch>
        </p:blipFill>
        <p:spPr>
          <a:xfrm>
            <a:off x="504000" y="1268626"/>
            <a:ext cx="5006984" cy="2327190"/>
          </a:xfrm>
          <a:prstGeom prst="rect">
            <a:avLst/>
          </a:prstGeom>
        </p:spPr>
      </p:pic>
      <p:pic>
        <p:nvPicPr>
          <p:cNvPr id="5" name="Imagem 4">
            <a:extLst>
              <a:ext uri="{FF2B5EF4-FFF2-40B4-BE49-F238E27FC236}">
                <a16:creationId xmlns:a16="http://schemas.microsoft.com/office/drawing/2014/main" id="{095B0BC5-FFE6-E04D-82AC-7BBCE4D834BC}"/>
              </a:ext>
            </a:extLst>
          </p:cNvPr>
          <p:cNvPicPr>
            <a:picLocks noChangeAspect="1"/>
          </p:cNvPicPr>
          <p:nvPr/>
        </p:nvPicPr>
        <p:blipFill>
          <a:blip r:embed="rId3"/>
          <a:stretch>
            <a:fillRect/>
          </a:stretch>
        </p:blipFill>
        <p:spPr>
          <a:xfrm>
            <a:off x="2254295" y="3734315"/>
            <a:ext cx="3256689" cy="2979524"/>
          </a:xfrm>
          <a:prstGeom prst="rect">
            <a:avLst/>
          </a:prstGeom>
        </p:spPr>
      </p:pic>
    </p:spTree>
    <p:extLst>
      <p:ext uri="{BB962C8B-B14F-4D97-AF65-F5344CB8AC3E}">
        <p14:creationId xmlns:p14="http://schemas.microsoft.com/office/powerpoint/2010/main" val="2126117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8AD9-5BDC-414D-B3AA-A71BE4DF5A5E}"/>
              </a:ext>
            </a:extLst>
          </p:cNvPr>
          <p:cNvSpPr>
            <a:spLocks noGrp="1"/>
          </p:cNvSpPr>
          <p:nvPr>
            <p:ph type="title"/>
          </p:nvPr>
        </p:nvSpPr>
        <p:spPr>
          <a:xfrm>
            <a:off x="504001" y="504000"/>
            <a:ext cx="11186476" cy="369332"/>
          </a:xfrm>
        </p:spPr>
        <p:txBody>
          <a:bodyPr/>
          <a:lstStyle/>
          <a:p>
            <a:r>
              <a:rPr lang="es-MX" dirty="0"/>
              <a:t>Output Columns</a:t>
            </a:r>
          </a:p>
        </p:txBody>
      </p:sp>
      <p:sp>
        <p:nvSpPr>
          <p:cNvPr id="6" name="TextBox 5">
            <a:extLst>
              <a:ext uri="{FF2B5EF4-FFF2-40B4-BE49-F238E27FC236}">
                <a16:creationId xmlns:a16="http://schemas.microsoft.com/office/drawing/2014/main" id="{18EA0248-540D-475B-8D20-90EA9698B7C2}"/>
              </a:ext>
            </a:extLst>
          </p:cNvPr>
          <p:cNvSpPr txBox="1"/>
          <p:nvPr/>
        </p:nvSpPr>
        <p:spPr>
          <a:xfrm>
            <a:off x="7307919" y="243513"/>
            <a:ext cx="3950071" cy="775596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Click in “Projection”</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Click in “Mapping”</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Remove all Output Columns</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Select to Output only 4 columns:</a:t>
            </a:r>
          </a:p>
          <a:p>
            <a:pPr marL="887288" lvl="1" indent="-342900" fontAlgn="base">
              <a:spcBef>
                <a:spcPct val="50000"/>
              </a:spcBef>
              <a:spcAft>
                <a:spcPct val="0"/>
              </a:spcAft>
              <a:buClr>
                <a:srgbClr val="F0AB00"/>
              </a:buClr>
              <a:buSzPct val="80000"/>
              <a:buFont typeface="Wingdings" pitchFamily="2" charset="2"/>
              <a:buChar char="ü"/>
            </a:pPr>
            <a:r>
              <a:rPr lang="en-US" sz="1800" kern="0" dirty="0">
                <a:ea typeface="Arial Unicode MS" pitchFamily="34" charset="-128"/>
                <a:cs typeface="Arial Unicode MS" pitchFamily="34" charset="-128"/>
              </a:rPr>
              <a:t>DATETIMESTAMP</a:t>
            </a:r>
          </a:p>
          <a:p>
            <a:pPr marL="887288" lvl="1" indent="-342900" fontAlgn="base">
              <a:spcBef>
                <a:spcPct val="50000"/>
              </a:spcBef>
              <a:spcAft>
                <a:spcPct val="0"/>
              </a:spcAft>
              <a:buClr>
                <a:srgbClr val="F0AB00"/>
              </a:buClr>
              <a:buSzPct val="80000"/>
              <a:buFont typeface="Wingdings" pitchFamily="2" charset="2"/>
              <a:buChar char="ü"/>
            </a:pPr>
            <a:r>
              <a:rPr lang="en-US" sz="1800" kern="0" dirty="0">
                <a:ea typeface="Arial Unicode MS" pitchFamily="34" charset="-128"/>
                <a:cs typeface="Arial Unicode MS" pitchFamily="34" charset="-128"/>
              </a:rPr>
              <a:t>YEAR</a:t>
            </a:r>
          </a:p>
          <a:p>
            <a:pPr marL="887288" lvl="1" indent="-342900" fontAlgn="base">
              <a:spcBef>
                <a:spcPct val="50000"/>
              </a:spcBef>
              <a:spcAft>
                <a:spcPct val="0"/>
              </a:spcAft>
              <a:buClr>
                <a:srgbClr val="F0AB00"/>
              </a:buClr>
              <a:buSzPct val="80000"/>
              <a:buFont typeface="Wingdings" pitchFamily="2" charset="2"/>
              <a:buChar char="ü"/>
            </a:pPr>
            <a:r>
              <a:rPr lang="en-US" sz="1800" kern="0" dirty="0">
                <a:ea typeface="Arial Unicode MS" pitchFamily="34" charset="-128"/>
                <a:cs typeface="Arial Unicode MS" pitchFamily="34" charset="-128"/>
              </a:rPr>
              <a:t>QUARTER</a:t>
            </a:r>
          </a:p>
          <a:p>
            <a:pPr marL="887288" lvl="1" indent="-342900" fontAlgn="base">
              <a:spcBef>
                <a:spcPct val="50000"/>
              </a:spcBef>
              <a:spcAft>
                <a:spcPct val="0"/>
              </a:spcAft>
              <a:buClr>
                <a:srgbClr val="F0AB00"/>
              </a:buClr>
              <a:buSzPct val="80000"/>
              <a:buFont typeface="Wingdings" pitchFamily="2" charset="2"/>
              <a:buChar char="ü"/>
            </a:pPr>
            <a:r>
              <a:rPr lang="en-US" sz="1800" kern="0" dirty="0">
                <a:ea typeface="Arial Unicode MS" pitchFamily="34" charset="-128"/>
                <a:cs typeface="Arial Unicode MS" pitchFamily="34" charset="-128"/>
              </a:rPr>
              <a:t>MONTH</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Granularity: Second</a:t>
            </a:r>
          </a:p>
        </p:txBody>
      </p:sp>
      <p:pic>
        <p:nvPicPr>
          <p:cNvPr id="8" name="Imagem 7">
            <a:extLst>
              <a:ext uri="{FF2B5EF4-FFF2-40B4-BE49-F238E27FC236}">
                <a16:creationId xmlns:a16="http://schemas.microsoft.com/office/drawing/2014/main" id="{A577BB83-ABB8-4E4B-813E-F7C86AC696D3}"/>
              </a:ext>
            </a:extLst>
          </p:cNvPr>
          <p:cNvPicPr>
            <a:picLocks noChangeAspect="1"/>
          </p:cNvPicPr>
          <p:nvPr/>
        </p:nvPicPr>
        <p:blipFill rotWithShape="1">
          <a:blip r:embed="rId2"/>
          <a:srcRect r="1320"/>
          <a:stretch/>
        </p:blipFill>
        <p:spPr>
          <a:xfrm>
            <a:off x="509706" y="3869379"/>
            <a:ext cx="6435971" cy="2024105"/>
          </a:xfrm>
          <a:prstGeom prst="rect">
            <a:avLst/>
          </a:prstGeom>
        </p:spPr>
      </p:pic>
      <p:pic>
        <p:nvPicPr>
          <p:cNvPr id="9" name="Imagem 8">
            <a:extLst>
              <a:ext uri="{FF2B5EF4-FFF2-40B4-BE49-F238E27FC236}">
                <a16:creationId xmlns:a16="http://schemas.microsoft.com/office/drawing/2014/main" id="{FD2DE72A-EA79-5048-BCA9-5603BECBFA20}"/>
              </a:ext>
            </a:extLst>
          </p:cNvPr>
          <p:cNvPicPr>
            <a:picLocks noChangeAspect="1"/>
          </p:cNvPicPr>
          <p:nvPr/>
        </p:nvPicPr>
        <p:blipFill>
          <a:blip r:embed="rId3"/>
          <a:stretch>
            <a:fillRect/>
          </a:stretch>
        </p:blipFill>
        <p:spPr>
          <a:xfrm>
            <a:off x="483520" y="1404895"/>
            <a:ext cx="6456452" cy="2024105"/>
          </a:xfrm>
          <a:prstGeom prst="rect">
            <a:avLst/>
          </a:prstGeom>
        </p:spPr>
      </p:pic>
    </p:spTree>
    <p:extLst>
      <p:ext uri="{BB962C8B-B14F-4D97-AF65-F5344CB8AC3E}">
        <p14:creationId xmlns:p14="http://schemas.microsoft.com/office/powerpoint/2010/main" val="712896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8AD9-5BDC-414D-B3AA-A71BE4DF5A5E}"/>
              </a:ext>
            </a:extLst>
          </p:cNvPr>
          <p:cNvSpPr>
            <a:spLocks noGrp="1"/>
          </p:cNvSpPr>
          <p:nvPr>
            <p:ph type="title"/>
          </p:nvPr>
        </p:nvSpPr>
        <p:spPr>
          <a:xfrm>
            <a:off x="504001" y="504000"/>
            <a:ext cx="11186476" cy="369332"/>
          </a:xfrm>
        </p:spPr>
        <p:txBody>
          <a:bodyPr/>
          <a:lstStyle/>
          <a:p>
            <a:r>
              <a:rPr lang="es-MX" dirty="0"/>
              <a:t>Output Columns</a:t>
            </a:r>
          </a:p>
        </p:txBody>
      </p:sp>
      <p:sp>
        <p:nvSpPr>
          <p:cNvPr id="6" name="TextBox 5">
            <a:extLst>
              <a:ext uri="{FF2B5EF4-FFF2-40B4-BE49-F238E27FC236}">
                <a16:creationId xmlns:a16="http://schemas.microsoft.com/office/drawing/2014/main" id="{18EA0248-540D-475B-8D20-90EA9698B7C2}"/>
              </a:ext>
            </a:extLst>
          </p:cNvPr>
          <p:cNvSpPr txBox="1"/>
          <p:nvPr/>
        </p:nvSpPr>
        <p:spPr>
          <a:xfrm>
            <a:off x="7307919" y="243513"/>
            <a:ext cx="4593136" cy="443198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Click in “Hierarchies”</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Add Columns ordering by:</a:t>
            </a:r>
          </a:p>
          <a:p>
            <a:pPr marL="887288" lvl="1" indent="-342900" fontAlgn="base">
              <a:spcBef>
                <a:spcPct val="50000"/>
              </a:spcBef>
              <a:spcAft>
                <a:spcPct val="0"/>
              </a:spcAft>
              <a:buClr>
                <a:srgbClr val="F0AB00"/>
              </a:buClr>
              <a:buSzPct val="80000"/>
              <a:buFont typeface="Wingdings" pitchFamily="2" charset="2"/>
              <a:buChar char="ü"/>
            </a:pPr>
            <a:r>
              <a:rPr lang="en-US" sz="1800" kern="0" dirty="0">
                <a:ea typeface="Arial Unicode MS" pitchFamily="34" charset="-128"/>
                <a:cs typeface="Arial Unicode MS" pitchFamily="34" charset="-128"/>
              </a:rPr>
              <a:t>YEAR</a:t>
            </a:r>
          </a:p>
          <a:p>
            <a:pPr marL="887288" lvl="1" indent="-342900" fontAlgn="base">
              <a:spcBef>
                <a:spcPct val="50000"/>
              </a:spcBef>
              <a:spcAft>
                <a:spcPct val="0"/>
              </a:spcAft>
              <a:buClr>
                <a:srgbClr val="F0AB00"/>
              </a:buClr>
              <a:buSzPct val="80000"/>
              <a:buFont typeface="Wingdings" pitchFamily="2" charset="2"/>
              <a:buChar char="ü"/>
            </a:pPr>
            <a:r>
              <a:rPr lang="en-US" sz="1800" kern="0" dirty="0">
                <a:ea typeface="Arial Unicode MS" pitchFamily="34" charset="-128"/>
                <a:cs typeface="Arial Unicode MS" pitchFamily="34" charset="-128"/>
              </a:rPr>
              <a:t>QUARTER</a:t>
            </a:r>
          </a:p>
          <a:p>
            <a:pPr marL="887288" lvl="1" indent="-342900" fontAlgn="base">
              <a:spcBef>
                <a:spcPct val="50000"/>
              </a:spcBef>
              <a:spcAft>
                <a:spcPct val="0"/>
              </a:spcAft>
              <a:buClr>
                <a:srgbClr val="F0AB00"/>
              </a:buClr>
              <a:buSzPct val="80000"/>
              <a:buFont typeface="Wingdings" pitchFamily="2" charset="2"/>
              <a:buChar char="ü"/>
            </a:pPr>
            <a:r>
              <a:rPr lang="en-US" sz="1800" kern="0" dirty="0">
                <a:ea typeface="Arial Unicode MS" pitchFamily="34" charset="-128"/>
                <a:cs typeface="Arial Unicode MS" pitchFamily="34" charset="-128"/>
              </a:rPr>
              <a:t>MONTH</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p:txBody>
      </p:sp>
      <p:pic>
        <p:nvPicPr>
          <p:cNvPr id="3" name="Imagem 2">
            <a:extLst>
              <a:ext uri="{FF2B5EF4-FFF2-40B4-BE49-F238E27FC236}">
                <a16:creationId xmlns:a16="http://schemas.microsoft.com/office/drawing/2014/main" id="{FA536F18-E888-BA49-8018-B507768A2B2A}"/>
              </a:ext>
            </a:extLst>
          </p:cNvPr>
          <p:cNvPicPr>
            <a:picLocks noChangeAspect="1"/>
          </p:cNvPicPr>
          <p:nvPr/>
        </p:nvPicPr>
        <p:blipFill>
          <a:blip r:embed="rId2"/>
          <a:stretch>
            <a:fillRect/>
          </a:stretch>
        </p:blipFill>
        <p:spPr>
          <a:xfrm>
            <a:off x="504001" y="1451906"/>
            <a:ext cx="6614614" cy="3272493"/>
          </a:xfrm>
          <a:prstGeom prst="rect">
            <a:avLst/>
          </a:prstGeom>
        </p:spPr>
      </p:pic>
    </p:spTree>
    <p:extLst>
      <p:ext uri="{BB962C8B-B14F-4D97-AF65-F5344CB8AC3E}">
        <p14:creationId xmlns:p14="http://schemas.microsoft.com/office/powerpoint/2010/main" val="379258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8AD9-5BDC-414D-B3AA-A71BE4DF5A5E}"/>
              </a:ext>
            </a:extLst>
          </p:cNvPr>
          <p:cNvSpPr>
            <a:spLocks noGrp="1"/>
          </p:cNvSpPr>
          <p:nvPr>
            <p:ph type="title"/>
          </p:nvPr>
        </p:nvSpPr>
        <p:spPr>
          <a:xfrm>
            <a:off x="504001" y="504000"/>
            <a:ext cx="11186476" cy="369332"/>
          </a:xfrm>
        </p:spPr>
        <p:txBody>
          <a:bodyPr/>
          <a:lstStyle/>
          <a:p>
            <a:r>
              <a:rPr lang="es-MX" dirty="0"/>
              <a:t>Output Columns</a:t>
            </a:r>
          </a:p>
        </p:txBody>
      </p:sp>
      <p:sp>
        <p:nvSpPr>
          <p:cNvPr id="6" name="TextBox 5">
            <a:extLst>
              <a:ext uri="{FF2B5EF4-FFF2-40B4-BE49-F238E27FC236}">
                <a16:creationId xmlns:a16="http://schemas.microsoft.com/office/drawing/2014/main" id="{18EA0248-540D-475B-8D20-90EA9698B7C2}"/>
              </a:ext>
            </a:extLst>
          </p:cNvPr>
          <p:cNvSpPr txBox="1"/>
          <p:nvPr/>
        </p:nvSpPr>
        <p:spPr>
          <a:xfrm>
            <a:off x="7307919" y="243513"/>
            <a:ext cx="4492784" cy="443198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Click in “Columns”</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Set DATETIMESTAMP as key field.</a:t>
            </a: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endParaRPr lang="en-US"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lphaLcParenR"/>
            </a:pPr>
            <a:r>
              <a:rPr lang="en-US" sz="1800" kern="0" dirty="0">
                <a:ea typeface="Arial Unicode MS" pitchFamily="34" charset="-128"/>
                <a:cs typeface="Arial Unicode MS" pitchFamily="34" charset="-128"/>
              </a:rPr>
              <a:t>Save</a:t>
            </a:r>
          </a:p>
        </p:txBody>
      </p:sp>
      <p:pic>
        <p:nvPicPr>
          <p:cNvPr id="3" name="Imagem 2">
            <a:extLst>
              <a:ext uri="{FF2B5EF4-FFF2-40B4-BE49-F238E27FC236}">
                <a16:creationId xmlns:a16="http://schemas.microsoft.com/office/drawing/2014/main" id="{30AEFC2E-116D-D146-B79C-0E6004B8EEB4}"/>
              </a:ext>
            </a:extLst>
          </p:cNvPr>
          <p:cNvPicPr>
            <a:picLocks noChangeAspect="1"/>
          </p:cNvPicPr>
          <p:nvPr/>
        </p:nvPicPr>
        <p:blipFill>
          <a:blip r:embed="rId2"/>
          <a:stretch>
            <a:fillRect/>
          </a:stretch>
        </p:blipFill>
        <p:spPr>
          <a:xfrm>
            <a:off x="504001" y="1321486"/>
            <a:ext cx="6087420" cy="2434968"/>
          </a:xfrm>
          <a:prstGeom prst="rect">
            <a:avLst/>
          </a:prstGeom>
        </p:spPr>
      </p:pic>
      <p:pic>
        <p:nvPicPr>
          <p:cNvPr id="4" name="Imagem 3">
            <a:extLst>
              <a:ext uri="{FF2B5EF4-FFF2-40B4-BE49-F238E27FC236}">
                <a16:creationId xmlns:a16="http://schemas.microsoft.com/office/drawing/2014/main" id="{40698328-7E35-C743-AF8A-0F69774C23AA}"/>
              </a:ext>
            </a:extLst>
          </p:cNvPr>
          <p:cNvPicPr>
            <a:picLocks noChangeAspect="1"/>
          </p:cNvPicPr>
          <p:nvPr/>
        </p:nvPicPr>
        <p:blipFill>
          <a:blip r:embed="rId3"/>
          <a:stretch>
            <a:fillRect/>
          </a:stretch>
        </p:blipFill>
        <p:spPr>
          <a:xfrm>
            <a:off x="504000" y="4010454"/>
            <a:ext cx="4389637" cy="1735438"/>
          </a:xfrm>
          <a:prstGeom prst="rect">
            <a:avLst/>
          </a:prstGeom>
        </p:spPr>
      </p:pic>
    </p:spTree>
    <p:extLst>
      <p:ext uri="{BB962C8B-B14F-4D97-AF65-F5344CB8AC3E}">
        <p14:creationId xmlns:p14="http://schemas.microsoft.com/office/powerpoint/2010/main" val="1054696898"/>
      </p:ext>
    </p:extLst>
  </p:cSld>
  <p:clrMapOvr>
    <a:masterClrMapping/>
  </p:clrMapOvr>
</p:sld>
</file>

<file path=ppt/theme/theme1.xml><?xml version="1.0" encoding="utf-8"?>
<a:theme xmlns:a="http://schemas.openxmlformats.org/drawingml/2006/main" name="SAP 2018 16x9 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black.potx" id="{32F9CDD4-EBB7-4B19-8947-07281E1AD8D6}" vid="{1CBE0EEE-3642-4238-81BA-5B7634231830}"/>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SAP_2018_16x9_Black</Template>
  <TotalTime>15758</TotalTime>
  <Words>742</Words>
  <Application>Microsoft Office PowerPoint</Application>
  <PresentationFormat>Custom</PresentationFormat>
  <Paragraphs>311</Paragraphs>
  <Slides>36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Benton Sans</vt:lpstr>
      <vt:lpstr>Courier New</vt:lpstr>
      <vt:lpstr>Symbol</vt:lpstr>
      <vt:lpstr>Wingdings</vt:lpstr>
      <vt:lpstr>Wingdings</vt:lpstr>
      <vt:lpstr>SAP 2018 16x9 black</vt:lpstr>
      <vt:lpstr>HACKATHON – SAC &amp; B1 Creating Calculation Views in SAP HANA </vt:lpstr>
      <vt:lpstr>SAP HANA Modeling Guide</vt:lpstr>
      <vt:lpstr>Working with SAP HANA Web IDE</vt:lpstr>
      <vt:lpstr>Create a new package Content        New        Package (with your NAME / PROJECT)</vt:lpstr>
      <vt:lpstr>Example 1 Target: Calculation View with NET SALES Vales:  SALES – CREDIT MEMOS group by Year, Quarter and Month </vt:lpstr>
      <vt:lpstr>Create new Calculation View</vt:lpstr>
      <vt:lpstr>Output Columns</vt:lpstr>
      <vt:lpstr>Output Columns</vt:lpstr>
      <vt:lpstr>Output Columns</vt:lpstr>
      <vt:lpstr>Context</vt:lpstr>
      <vt:lpstr>Create new Calculation View - SALES</vt:lpstr>
      <vt:lpstr>Create Projection</vt:lpstr>
      <vt:lpstr>Output Columns</vt:lpstr>
      <vt:lpstr>Create a Join Definition</vt:lpstr>
      <vt:lpstr>Create a Join Definition</vt:lpstr>
      <vt:lpstr>Star Join – Output Columns</vt:lpstr>
      <vt:lpstr>CV_SALES – R esult Expected</vt:lpstr>
      <vt:lpstr>Create new Calculation View – CREDIT MEMO</vt:lpstr>
      <vt:lpstr>Create Projection</vt:lpstr>
      <vt:lpstr>Output Columns</vt:lpstr>
      <vt:lpstr>Create a Join Definition</vt:lpstr>
      <vt:lpstr>Create a Join Definition</vt:lpstr>
      <vt:lpstr>Star Join – Output Columns</vt:lpstr>
      <vt:lpstr>CV_CREDIT – Result Expected</vt:lpstr>
      <vt:lpstr>Create new Calculation View – NET SALES</vt:lpstr>
      <vt:lpstr>Create Projection - SALES</vt:lpstr>
      <vt:lpstr>Output Columns</vt:lpstr>
      <vt:lpstr>Create Projection – CREDIT MEMO</vt:lpstr>
      <vt:lpstr>Output Columns</vt:lpstr>
      <vt:lpstr>Create Union</vt:lpstr>
      <vt:lpstr>Create Union definition</vt:lpstr>
      <vt:lpstr>Output Columns</vt:lpstr>
      <vt:lpstr>Create Aggregation definition</vt:lpstr>
      <vt:lpstr>Create Calculated Column</vt:lpstr>
      <vt:lpstr>Save and Run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2018/16:9/black</cp:keywords>
  <cp:lastModifiedBy>Silveira, Andre</cp:lastModifiedBy>
  <cp:revision>166</cp:revision>
  <dcterms:created xsi:type="dcterms:W3CDTF">2019-01-26T01:01:10Z</dcterms:created>
  <dcterms:modified xsi:type="dcterms:W3CDTF">2020-02-13T14:52:17Z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3" name="_NewReviewCycle">
    <vt:lpwstr/>
  </property>
</Properties>
</file>